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6"/>
  </p:notes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Merriweather" charset="1" panose="000005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notesMasters/notesMaster1.xml" Type="http://schemas.openxmlformats.org/officeDocument/2006/relationships/notesMaster"/><Relationship Id="rId17" Target="theme/theme2.xml" Type="http://schemas.openxmlformats.org/officeDocument/2006/relationships/theme"/><Relationship Id="rId18" Target="notesSlides/notesSlide1.xml" Type="http://schemas.openxmlformats.org/officeDocument/2006/relationships/notesSlide"/><Relationship Id="rId19" Target="fonts/font19.fntdata" Type="http://schemas.openxmlformats.org/officeDocument/2006/relationships/font"/><Relationship Id="rId2" Target="presProps.xml" Type="http://schemas.openxmlformats.org/officeDocument/2006/relationships/presProps"/><Relationship Id="rId20" Target="notesSlides/notesSlide2.xml" Type="http://schemas.openxmlformats.org/officeDocument/2006/relationships/notesSlide"/><Relationship Id="rId21" Target="notesSlides/notesSlide3.xml" Type="http://schemas.openxmlformats.org/officeDocument/2006/relationships/notesSlide"/><Relationship Id="rId22" Target="notesSlides/notesSlide4.xml" Type="http://schemas.openxmlformats.org/officeDocument/2006/relationships/notesSlide"/><Relationship Id="rId23" Target="notesSlides/notesSlide5.xml" Type="http://schemas.openxmlformats.org/officeDocument/2006/relationships/notesSlide"/><Relationship Id="rId24" Target="notesSlides/notesSlide6.xml" Type="http://schemas.openxmlformats.org/officeDocument/2006/relationships/notesSlide"/><Relationship Id="rId25" Target="notesSlides/notesSlide7.xml" Type="http://schemas.openxmlformats.org/officeDocument/2006/relationships/notesSlide"/><Relationship Id="rId26" Target="notesSlides/notesSlide8.xml" Type="http://schemas.openxmlformats.org/officeDocument/2006/relationships/notesSlide"/><Relationship Id="rId27" Target="notesSlides/notesSlide9.xml" Type="http://schemas.openxmlformats.org/officeDocument/2006/relationships/notesSlide"/><Relationship Id="rId28" Target="notesSlides/notesSlide10.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5.png" Type="http://schemas.openxmlformats.org/officeDocument/2006/relationships/image"/><Relationship Id="rId5"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028700" y="505454"/>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74902"/>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7881937" y="1231701"/>
            <a:ext cx="9382125" cy="2770882"/>
          </a:xfrm>
          <a:prstGeom prst="rect">
            <a:avLst/>
          </a:prstGeom>
        </p:spPr>
        <p:txBody>
          <a:bodyPr anchor="t" rtlCol="false" tIns="0" lIns="0" bIns="0" rIns="0">
            <a:spAutoFit/>
          </a:bodyPr>
          <a:lstStyle/>
          <a:p>
            <a:pPr algn="l">
              <a:lnSpc>
                <a:spcPts val="7187"/>
              </a:lnSpc>
            </a:pPr>
            <a:r>
              <a:rPr lang="en-US" sz="5749">
                <a:solidFill>
                  <a:srgbClr val="F5F0F0"/>
                </a:solidFill>
                <a:latin typeface="Merriweather"/>
                <a:ea typeface="Merriweather"/>
                <a:cs typeface="Merriweather"/>
                <a:sym typeface="Merriweather"/>
              </a:rPr>
              <a:t>Ecosystems of an Ocean World: Chemosynthesis-Based Life</a:t>
            </a:r>
          </a:p>
        </p:txBody>
      </p:sp>
      <p:sp>
        <p:nvSpPr>
          <p:cNvPr name="TextBox 7" id="7"/>
          <p:cNvSpPr txBox="true"/>
          <p:nvPr/>
        </p:nvSpPr>
        <p:spPr>
          <a:xfrm rot="0">
            <a:off x="7881937" y="4355604"/>
            <a:ext cx="9382125" cy="3830240"/>
          </a:xfrm>
          <a:prstGeom prst="rect">
            <a:avLst/>
          </a:prstGeom>
        </p:spPr>
        <p:txBody>
          <a:bodyPr anchor="t" rtlCol="false" tIns="0" lIns="0" bIns="0" rIns="0">
            <a:spAutoFit/>
          </a:bodyPr>
          <a:lstStyle/>
          <a:p>
            <a:pPr algn="l">
              <a:lnSpc>
                <a:spcPts val="3624"/>
              </a:lnSpc>
            </a:pPr>
            <a:r>
              <a:rPr lang="en-US" sz="2249">
                <a:solidFill>
                  <a:srgbClr val="E2E6E9"/>
                </a:solidFill>
                <a:latin typeface="Merriweather"/>
                <a:ea typeface="Merriweather"/>
                <a:cs typeface="Merriweather"/>
                <a:sym typeface="Merriweather"/>
              </a:rPr>
              <a:t>Imagine a world hidden beneath the surface of an icy moon, where sunlight never reaches, and life thrives in a unique way. This presentation explores the fascinating concept of chemosynthesis, a process that sustains life in the absence of sunlight. We'll delve into the conditions, habitats, and diverse lifeforms that could exist on such an ocean world, ultimately understanding the implications for astrobiology and the search for extraterrestrial life.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7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TextBox 7" id="7"/>
          <p:cNvSpPr txBox="true"/>
          <p:nvPr/>
        </p:nvSpPr>
        <p:spPr>
          <a:xfrm rot="0">
            <a:off x="769292" y="649784"/>
            <a:ext cx="9891415" cy="1393031"/>
          </a:xfrm>
          <a:prstGeom prst="rect">
            <a:avLst/>
          </a:prstGeom>
        </p:spPr>
        <p:txBody>
          <a:bodyPr anchor="t" rtlCol="false" tIns="0" lIns="0" bIns="0" rIns="0">
            <a:spAutoFit/>
          </a:bodyPr>
          <a:lstStyle/>
          <a:p>
            <a:pPr algn="l">
              <a:lnSpc>
                <a:spcPts val="5374"/>
              </a:lnSpc>
            </a:pPr>
            <a:r>
              <a:rPr lang="en-US" sz="4312">
                <a:solidFill>
                  <a:srgbClr val="F5F0F0"/>
                </a:solidFill>
                <a:latin typeface="Merriweather"/>
                <a:ea typeface="Merriweather"/>
                <a:cs typeface="Merriweather"/>
                <a:sym typeface="Merriweather"/>
              </a:rPr>
              <a:t>Implications for Astrobiology and Exploration</a:t>
            </a:r>
          </a:p>
        </p:txBody>
      </p:sp>
      <p:sp>
        <p:nvSpPr>
          <p:cNvPr name="Freeform 8" id="8" descr="preencoded.png"/>
          <p:cNvSpPr/>
          <p:nvPr/>
        </p:nvSpPr>
        <p:spPr>
          <a:xfrm flipH="false" flipV="false" rot="0">
            <a:off x="769292" y="2372469"/>
            <a:ext cx="1099096" cy="1969889"/>
          </a:xfrm>
          <a:custGeom>
            <a:avLst/>
            <a:gdLst/>
            <a:ahLst/>
            <a:cxnLst/>
            <a:rect r="r" b="b" t="t" l="l"/>
            <a:pathLst>
              <a:path h="1969889" w="1099096">
                <a:moveTo>
                  <a:pt x="0" y="0"/>
                </a:moveTo>
                <a:lnTo>
                  <a:pt x="1099097" y="0"/>
                </a:lnTo>
                <a:lnTo>
                  <a:pt x="1099097" y="1969889"/>
                </a:lnTo>
                <a:lnTo>
                  <a:pt x="0" y="1969889"/>
                </a:lnTo>
                <a:lnTo>
                  <a:pt x="0" y="0"/>
                </a:lnTo>
                <a:close/>
              </a:path>
            </a:pathLst>
          </a:custGeom>
          <a:blipFill>
            <a:blip r:embed="rId6"/>
            <a:stretch>
              <a:fillRect l="0" t="-215" r="0" b="-215"/>
            </a:stretch>
          </a:blipFill>
        </p:spPr>
      </p:sp>
      <p:sp>
        <p:nvSpPr>
          <p:cNvPr name="TextBox 9" id="9"/>
          <p:cNvSpPr txBox="true"/>
          <p:nvPr/>
        </p:nvSpPr>
        <p:spPr>
          <a:xfrm rot="0">
            <a:off x="2198042" y="2573239"/>
            <a:ext cx="4005709" cy="362396"/>
          </a:xfrm>
          <a:prstGeom prst="rect">
            <a:avLst/>
          </a:prstGeom>
        </p:spPr>
        <p:txBody>
          <a:bodyPr anchor="t" rtlCol="false" tIns="0" lIns="0" bIns="0" rIns="0">
            <a:spAutoFit/>
          </a:bodyPr>
          <a:lstStyle/>
          <a:p>
            <a:pPr algn="l">
              <a:lnSpc>
                <a:spcPts val="2687"/>
              </a:lnSpc>
            </a:pPr>
            <a:r>
              <a:rPr lang="en-US" sz="2125">
                <a:solidFill>
                  <a:srgbClr val="E2E6E9"/>
                </a:solidFill>
                <a:latin typeface="Merriweather"/>
                <a:ea typeface="Merriweather"/>
                <a:cs typeface="Merriweather"/>
                <a:sym typeface="Merriweather"/>
              </a:rPr>
              <a:t>Expanding the Search for Life</a:t>
            </a:r>
          </a:p>
        </p:txBody>
      </p:sp>
      <p:sp>
        <p:nvSpPr>
          <p:cNvPr name="TextBox 10" id="10"/>
          <p:cNvSpPr txBox="true"/>
          <p:nvPr/>
        </p:nvSpPr>
        <p:spPr>
          <a:xfrm rot="0">
            <a:off x="2198042" y="3000821"/>
            <a:ext cx="8462665" cy="1121717"/>
          </a:xfrm>
          <a:prstGeom prst="rect">
            <a:avLst/>
          </a:prstGeom>
        </p:spPr>
        <p:txBody>
          <a:bodyPr anchor="t" rtlCol="false" tIns="0" lIns="0" bIns="0" rIns="0">
            <a:spAutoFit/>
          </a:bodyPr>
          <a:lstStyle/>
          <a:p>
            <a:pPr algn="l">
              <a:lnSpc>
                <a:spcPts val="2749"/>
              </a:lnSpc>
            </a:pPr>
            <a:r>
              <a:rPr lang="en-US" sz="1687">
                <a:solidFill>
                  <a:srgbClr val="E2E6E9"/>
                </a:solidFill>
                <a:latin typeface="Merriweather"/>
                <a:ea typeface="Merriweather"/>
                <a:cs typeface="Merriweather"/>
                <a:sym typeface="Merriweather"/>
              </a:rPr>
              <a:t>The discovery of chemosynthetic life expands the potential for life beyond Earth, demonstrating that life can thrive in environments previously considered uninhabitable.</a:t>
            </a:r>
          </a:p>
        </p:txBody>
      </p:sp>
      <p:sp>
        <p:nvSpPr>
          <p:cNvPr name="Freeform 11" id="11" descr="preencoded.png"/>
          <p:cNvSpPr/>
          <p:nvPr/>
        </p:nvSpPr>
        <p:spPr>
          <a:xfrm flipH="false" flipV="false" rot="0">
            <a:off x="769292" y="4342359"/>
            <a:ext cx="1099096" cy="1758554"/>
          </a:xfrm>
          <a:custGeom>
            <a:avLst/>
            <a:gdLst/>
            <a:ahLst/>
            <a:cxnLst/>
            <a:rect r="r" b="b" t="t" l="l"/>
            <a:pathLst>
              <a:path h="1758554" w="1099096">
                <a:moveTo>
                  <a:pt x="0" y="0"/>
                </a:moveTo>
                <a:lnTo>
                  <a:pt x="1099097" y="0"/>
                </a:lnTo>
                <a:lnTo>
                  <a:pt x="1099097" y="1758553"/>
                </a:lnTo>
                <a:lnTo>
                  <a:pt x="0" y="1758553"/>
                </a:lnTo>
                <a:lnTo>
                  <a:pt x="0" y="0"/>
                </a:lnTo>
                <a:close/>
              </a:path>
            </a:pathLst>
          </a:custGeom>
          <a:blipFill>
            <a:blip r:embed="rId7"/>
            <a:stretch>
              <a:fillRect l="0" t="-271" r="0" b="-271"/>
            </a:stretch>
          </a:blipFill>
        </p:spPr>
      </p:sp>
      <p:sp>
        <p:nvSpPr>
          <p:cNvPr name="TextBox 12" id="12"/>
          <p:cNvSpPr txBox="true"/>
          <p:nvPr/>
        </p:nvSpPr>
        <p:spPr>
          <a:xfrm rot="0">
            <a:off x="2198042" y="4543127"/>
            <a:ext cx="3838575" cy="362396"/>
          </a:xfrm>
          <a:prstGeom prst="rect">
            <a:avLst/>
          </a:prstGeom>
        </p:spPr>
        <p:txBody>
          <a:bodyPr anchor="t" rtlCol="false" tIns="0" lIns="0" bIns="0" rIns="0">
            <a:spAutoFit/>
          </a:bodyPr>
          <a:lstStyle/>
          <a:p>
            <a:pPr algn="l">
              <a:lnSpc>
                <a:spcPts val="2687"/>
              </a:lnSpc>
            </a:pPr>
            <a:r>
              <a:rPr lang="en-US" sz="2125">
                <a:solidFill>
                  <a:srgbClr val="E2E6E9"/>
                </a:solidFill>
                <a:latin typeface="Merriweather"/>
                <a:ea typeface="Merriweather"/>
                <a:cs typeface="Merriweather"/>
                <a:sym typeface="Merriweather"/>
              </a:rPr>
              <a:t>New Targets for Exploration</a:t>
            </a:r>
          </a:p>
        </p:txBody>
      </p:sp>
      <p:sp>
        <p:nvSpPr>
          <p:cNvPr name="TextBox 13" id="13"/>
          <p:cNvSpPr txBox="true"/>
          <p:nvPr/>
        </p:nvSpPr>
        <p:spPr>
          <a:xfrm rot="0">
            <a:off x="2198042" y="4970710"/>
            <a:ext cx="8462665" cy="770036"/>
          </a:xfrm>
          <a:prstGeom prst="rect">
            <a:avLst/>
          </a:prstGeom>
        </p:spPr>
        <p:txBody>
          <a:bodyPr anchor="t" rtlCol="false" tIns="0" lIns="0" bIns="0" rIns="0">
            <a:spAutoFit/>
          </a:bodyPr>
          <a:lstStyle/>
          <a:p>
            <a:pPr algn="l">
              <a:lnSpc>
                <a:spcPts val="2749"/>
              </a:lnSpc>
            </a:pPr>
            <a:r>
              <a:rPr lang="en-US" sz="1687">
                <a:solidFill>
                  <a:srgbClr val="E2E6E9"/>
                </a:solidFill>
                <a:latin typeface="Merriweather"/>
                <a:ea typeface="Merriweather"/>
                <a:cs typeface="Merriweather"/>
                <a:sym typeface="Merriweather"/>
              </a:rPr>
              <a:t>Ocean worlds like Europa and Enceladus become more attractive targets for future missions, as they potentially harbor chemosynthetic ecosystems.</a:t>
            </a:r>
          </a:p>
        </p:txBody>
      </p:sp>
      <p:sp>
        <p:nvSpPr>
          <p:cNvPr name="Freeform 14" id="14" descr="preencoded.png"/>
          <p:cNvSpPr/>
          <p:nvPr/>
        </p:nvSpPr>
        <p:spPr>
          <a:xfrm flipH="false" flipV="false" rot="0">
            <a:off x="769292" y="6100911"/>
            <a:ext cx="1099096" cy="1758554"/>
          </a:xfrm>
          <a:custGeom>
            <a:avLst/>
            <a:gdLst/>
            <a:ahLst/>
            <a:cxnLst/>
            <a:rect r="r" b="b" t="t" l="l"/>
            <a:pathLst>
              <a:path h="1758554" w="1099096">
                <a:moveTo>
                  <a:pt x="0" y="0"/>
                </a:moveTo>
                <a:lnTo>
                  <a:pt x="1099097" y="0"/>
                </a:lnTo>
                <a:lnTo>
                  <a:pt x="1099097" y="1758554"/>
                </a:lnTo>
                <a:lnTo>
                  <a:pt x="0" y="1758554"/>
                </a:lnTo>
                <a:lnTo>
                  <a:pt x="0" y="0"/>
                </a:lnTo>
                <a:close/>
              </a:path>
            </a:pathLst>
          </a:custGeom>
          <a:blipFill>
            <a:blip r:embed="rId8"/>
            <a:stretch>
              <a:fillRect l="0" t="-271" r="0" b="-271"/>
            </a:stretch>
          </a:blipFill>
        </p:spPr>
      </p:sp>
      <p:sp>
        <p:nvSpPr>
          <p:cNvPr name="TextBox 15" id="15"/>
          <p:cNvSpPr txBox="true"/>
          <p:nvPr/>
        </p:nvSpPr>
        <p:spPr>
          <a:xfrm rot="0">
            <a:off x="2198042" y="6301680"/>
            <a:ext cx="4149030" cy="362396"/>
          </a:xfrm>
          <a:prstGeom prst="rect">
            <a:avLst/>
          </a:prstGeom>
        </p:spPr>
        <p:txBody>
          <a:bodyPr anchor="t" rtlCol="false" tIns="0" lIns="0" bIns="0" rIns="0">
            <a:spAutoFit/>
          </a:bodyPr>
          <a:lstStyle/>
          <a:p>
            <a:pPr algn="l">
              <a:lnSpc>
                <a:spcPts val="2687"/>
              </a:lnSpc>
            </a:pPr>
            <a:r>
              <a:rPr lang="en-US" sz="2125">
                <a:solidFill>
                  <a:srgbClr val="E2E6E9"/>
                </a:solidFill>
                <a:latin typeface="Merriweather"/>
                <a:ea typeface="Merriweather"/>
                <a:cs typeface="Merriweather"/>
                <a:sym typeface="Merriweather"/>
              </a:rPr>
              <a:t>Understanding Life's Diversity</a:t>
            </a:r>
          </a:p>
        </p:txBody>
      </p:sp>
      <p:sp>
        <p:nvSpPr>
          <p:cNvPr name="TextBox 16" id="16"/>
          <p:cNvSpPr txBox="true"/>
          <p:nvPr/>
        </p:nvSpPr>
        <p:spPr>
          <a:xfrm rot="0">
            <a:off x="2198042" y="6729264"/>
            <a:ext cx="8462665" cy="770036"/>
          </a:xfrm>
          <a:prstGeom prst="rect">
            <a:avLst/>
          </a:prstGeom>
        </p:spPr>
        <p:txBody>
          <a:bodyPr anchor="t" rtlCol="false" tIns="0" lIns="0" bIns="0" rIns="0">
            <a:spAutoFit/>
          </a:bodyPr>
          <a:lstStyle/>
          <a:p>
            <a:pPr algn="l">
              <a:lnSpc>
                <a:spcPts val="2749"/>
              </a:lnSpc>
            </a:pPr>
            <a:r>
              <a:rPr lang="en-US" sz="1687">
                <a:solidFill>
                  <a:srgbClr val="E2E6E9"/>
                </a:solidFill>
                <a:latin typeface="Merriweather"/>
                <a:ea typeface="Merriweather"/>
                <a:cs typeface="Merriweather"/>
                <a:sym typeface="Merriweather"/>
              </a:rPr>
              <a:t>Studying chemosynthetic life provides insights into the diversity of life and its potential for adaptation to extreme conditions.</a:t>
            </a:r>
          </a:p>
        </p:txBody>
      </p:sp>
      <p:sp>
        <p:nvSpPr>
          <p:cNvPr name="Freeform 17" id="17" descr="preencoded.png"/>
          <p:cNvSpPr/>
          <p:nvPr/>
        </p:nvSpPr>
        <p:spPr>
          <a:xfrm flipH="false" flipV="false" rot="0">
            <a:off x="769292" y="7859465"/>
            <a:ext cx="1099096" cy="1758554"/>
          </a:xfrm>
          <a:custGeom>
            <a:avLst/>
            <a:gdLst/>
            <a:ahLst/>
            <a:cxnLst/>
            <a:rect r="r" b="b" t="t" l="l"/>
            <a:pathLst>
              <a:path h="1758554" w="1099096">
                <a:moveTo>
                  <a:pt x="0" y="0"/>
                </a:moveTo>
                <a:lnTo>
                  <a:pt x="1099097" y="0"/>
                </a:lnTo>
                <a:lnTo>
                  <a:pt x="1099097" y="1758554"/>
                </a:lnTo>
                <a:lnTo>
                  <a:pt x="0" y="1758554"/>
                </a:lnTo>
                <a:lnTo>
                  <a:pt x="0" y="0"/>
                </a:lnTo>
                <a:close/>
              </a:path>
            </a:pathLst>
          </a:custGeom>
          <a:blipFill>
            <a:blip r:embed="rId9"/>
            <a:stretch>
              <a:fillRect l="0" t="-271" r="0" b="-271"/>
            </a:stretch>
          </a:blipFill>
        </p:spPr>
      </p:sp>
      <p:sp>
        <p:nvSpPr>
          <p:cNvPr name="TextBox 18" id="18"/>
          <p:cNvSpPr txBox="true"/>
          <p:nvPr/>
        </p:nvSpPr>
        <p:spPr>
          <a:xfrm rot="0">
            <a:off x="2198042" y="8060234"/>
            <a:ext cx="3051274" cy="362396"/>
          </a:xfrm>
          <a:prstGeom prst="rect">
            <a:avLst/>
          </a:prstGeom>
        </p:spPr>
        <p:txBody>
          <a:bodyPr anchor="t" rtlCol="false" tIns="0" lIns="0" bIns="0" rIns="0">
            <a:spAutoFit/>
          </a:bodyPr>
          <a:lstStyle/>
          <a:p>
            <a:pPr algn="l">
              <a:lnSpc>
                <a:spcPts val="2687"/>
              </a:lnSpc>
            </a:pPr>
            <a:r>
              <a:rPr lang="en-US" sz="2125">
                <a:solidFill>
                  <a:srgbClr val="E2E6E9"/>
                </a:solidFill>
                <a:latin typeface="Merriweather"/>
                <a:ea typeface="Merriweather"/>
                <a:cs typeface="Merriweather"/>
                <a:sym typeface="Merriweather"/>
              </a:rPr>
              <a:t>Future of Astrobiology</a:t>
            </a:r>
          </a:p>
        </p:txBody>
      </p:sp>
      <p:sp>
        <p:nvSpPr>
          <p:cNvPr name="TextBox 19" id="19"/>
          <p:cNvSpPr txBox="true"/>
          <p:nvPr/>
        </p:nvSpPr>
        <p:spPr>
          <a:xfrm rot="0">
            <a:off x="2198042" y="8487816"/>
            <a:ext cx="8462665" cy="770036"/>
          </a:xfrm>
          <a:prstGeom prst="rect">
            <a:avLst/>
          </a:prstGeom>
        </p:spPr>
        <p:txBody>
          <a:bodyPr anchor="t" rtlCol="false" tIns="0" lIns="0" bIns="0" rIns="0">
            <a:spAutoFit/>
          </a:bodyPr>
          <a:lstStyle/>
          <a:p>
            <a:pPr algn="l">
              <a:lnSpc>
                <a:spcPts val="2749"/>
              </a:lnSpc>
            </a:pPr>
            <a:r>
              <a:rPr lang="en-US" sz="1687">
                <a:solidFill>
                  <a:srgbClr val="E2E6E9"/>
                </a:solidFill>
                <a:latin typeface="Merriweather"/>
                <a:ea typeface="Merriweather"/>
                <a:cs typeface="Merriweather"/>
                <a:sym typeface="Merriweather"/>
              </a:rPr>
              <a:t>This research fuels the future of astrobiology, prompting new investigations and technological advancements to explore these alien worlds.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74902"/>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7773591" y="1227385"/>
            <a:ext cx="9598819" cy="1663601"/>
          </a:xfrm>
          <a:prstGeom prst="rect">
            <a:avLst/>
          </a:prstGeom>
        </p:spPr>
        <p:txBody>
          <a:bodyPr anchor="t" rtlCol="false" tIns="0" lIns="0" bIns="0" rIns="0">
            <a:spAutoFit/>
          </a:bodyPr>
          <a:lstStyle/>
          <a:p>
            <a:pPr algn="l">
              <a:lnSpc>
                <a:spcPts val="6437"/>
              </a:lnSpc>
            </a:pPr>
            <a:r>
              <a:rPr lang="en-US" sz="5125">
                <a:solidFill>
                  <a:srgbClr val="F5F0F0"/>
                </a:solidFill>
                <a:latin typeface="Merriweather"/>
                <a:ea typeface="Merriweather"/>
                <a:cs typeface="Merriweather"/>
                <a:sym typeface="Merriweather"/>
              </a:rPr>
              <a:t>Astrobiology Beyond Earth-like Conditions</a:t>
            </a:r>
          </a:p>
        </p:txBody>
      </p:sp>
      <p:grpSp>
        <p:nvGrpSpPr>
          <p:cNvPr name="Group 7" id="7"/>
          <p:cNvGrpSpPr/>
          <p:nvPr/>
        </p:nvGrpSpPr>
        <p:grpSpPr>
          <a:xfrm rot="0">
            <a:off x="7768829" y="3572767"/>
            <a:ext cx="467320" cy="467320"/>
            <a:chOff x="0" y="0"/>
            <a:chExt cx="623093" cy="623093"/>
          </a:xfrm>
        </p:grpSpPr>
        <p:sp>
          <p:nvSpPr>
            <p:cNvPr name="Freeform 8" id="8"/>
            <p:cNvSpPr/>
            <p:nvPr/>
          </p:nvSpPr>
          <p:spPr>
            <a:xfrm flipH="false" flipV="false" rot="0">
              <a:off x="6350" y="6350"/>
              <a:ext cx="610362" cy="610489"/>
            </a:xfrm>
            <a:custGeom>
              <a:avLst/>
              <a:gdLst/>
              <a:ahLst/>
              <a:cxnLst/>
              <a:rect r="r" b="b" t="t" l="l"/>
              <a:pathLst>
                <a:path h="610489" w="610362">
                  <a:moveTo>
                    <a:pt x="0" y="146558"/>
                  </a:moveTo>
                  <a:cubicBezTo>
                    <a:pt x="0" y="65659"/>
                    <a:pt x="65659" y="0"/>
                    <a:pt x="146558" y="0"/>
                  </a:cubicBezTo>
                  <a:lnTo>
                    <a:pt x="463931" y="0"/>
                  </a:lnTo>
                  <a:cubicBezTo>
                    <a:pt x="544830" y="0"/>
                    <a:pt x="610362" y="65659"/>
                    <a:pt x="610362" y="146558"/>
                  </a:cubicBezTo>
                  <a:lnTo>
                    <a:pt x="610362" y="463931"/>
                  </a:lnTo>
                  <a:cubicBezTo>
                    <a:pt x="610362" y="544830"/>
                    <a:pt x="544703" y="610489"/>
                    <a:pt x="463804" y="610489"/>
                  </a:cubicBezTo>
                  <a:lnTo>
                    <a:pt x="146558" y="610489"/>
                  </a:lnTo>
                  <a:cubicBezTo>
                    <a:pt x="65659" y="610362"/>
                    <a:pt x="0" y="544830"/>
                    <a:pt x="0" y="463931"/>
                  </a:cubicBezTo>
                  <a:close/>
                </a:path>
              </a:pathLst>
            </a:custGeom>
            <a:solidFill>
              <a:srgbClr val="003180"/>
            </a:solidFill>
          </p:spPr>
        </p:sp>
        <p:sp>
          <p:nvSpPr>
            <p:cNvPr name="Freeform 9" id="9"/>
            <p:cNvSpPr/>
            <p:nvPr/>
          </p:nvSpPr>
          <p:spPr>
            <a:xfrm flipH="false" flipV="false" rot="0">
              <a:off x="0" y="0"/>
              <a:ext cx="623189" cy="623189"/>
            </a:xfrm>
            <a:custGeom>
              <a:avLst/>
              <a:gdLst/>
              <a:ahLst/>
              <a:cxnLst/>
              <a:rect r="r" b="b" t="t" l="l"/>
              <a:pathLst>
                <a:path h="623189" w="623189">
                  <a:moveTo>
                    <a:pt x="0" y="152908"/>
                  </a:moveTo>
                  <a:cubicBezTo>
                    <a:pt x="0" y="68453"/>
                    <a:pt x="68453" y="0"/>
                    <a:pt x="152908" y="0"/>
                  </a:cubicBezTo>
                  <a:lnTo>
                    <a:pt x="470281" y="0"/>
                  </a:lnTo>
                  <a:lnTo>
                    <a:pt x="470281" y="6350"/>
                  </a:lnTo>
                  <a:lnTo>
                    <a:pt x="470281" y="0"/>
                  </a:lnTo>
                  <a:lnTo>
                    <a:pt x="470281" y="6350"/>
                  </a:lnTo>
                  <a:lnTo>
                    <a:pt x="470281" y="0"/>
                  </a:lnTo>
                  <a:cubicBezTo>
                    <a:pt x="554736" y="0"/>
                    <a:pt x="623189" y="68453"/>
                    <a:pt x="623189" y="152908"/>
                  </a:cubicBezTo>
                  <a:lnTo>
                    <a:pt x="623189" y="470281"/>
                  </a:lnTo>
                  <a:lnTo>
                    <a:pt x="616839" y="470281"/>
                  </a:lnTo>
                  <a:lnTo>
                    <a:pt x="623189" y="470281"/>
                  </a:lnTo>
                  <a:cubicBezTo>
                    <a:pt x="623189" y="554736"/>
                    <a:pt x="554736" y="623189"/>
                    <a:pt x="470281" y="623189"/>
                  </a:cubicBezTo>
                  <a:lnTo>
                    <a:pt x="470281" y="616839"/>
                  </a:lnTo>
                  <a:lnTo>
                    <a:pt x="470281" y="623189"/>
                  </a:lnTo>
                  <a:lnTo>
                    <a:pt x="152908" y="623189"/>
                  </a:lnTo>
                  <a:lnTo>
                    <a:pt x="152908" y="616839"/>
                  </a:lnTo>
                  <a:lnTo>
                    <a:pt x="152908" y="623189"/>
                  </a:lnTo>
                  <a:cubicBezTo>
                    <a:pt x="68453" y="623062"/>
                    <a:pt x="0" y="554609"/>
                    <a:pt x="0" y="470281"/>
                  </a:cubicBezTo>
                  <a:lnTo>
                    <a:pt x="0" y="152908"/>
                  </a:lnTo>
                  <a:lnTo>
                    <a:pt x="6350" y="152908"/>
                  </a:lnTo>
                  <a:lnTo>
                    <a:pt x="0" y="152908"/>
                  </a:lnTo>
                  <a:moveTo>
                    <a:pt x="12700" y="152908"/>
                  </a:moveTo>
                  <a:lnTo>
                    <a:pt x="12700" y="470281"/>
                  </a:lnTo>
                  <a:lnTo>
                    <a:pt x="6350" y="470281"/>
                  </a:lnTo>
                  <a:lnTo>
                    <a:pt x="12700" y="470281"/>
                  </a:lnTo>
                  <a:cubicBezTo>
                    <a:pt x="12700" y="547751"/>
                    <a:pt x="75438" y="610489"/>
                    <a:pt x="152908" y="610489"/>
                  </a:cubicBezTo>
                  <a:lnTo>
                    <a:pt x="470281" y="610489"/>
                  </a:lnTo>
                  <a:cubicBezTo>
                    <a:pt x="547751" y="610489"/>
                    <a:pt x="610489" y="547751"/>
                    <a:pt x="610489" y="470281"/>
                  </a:cubicBezTo>
                  <a:lnTo>
                    <a:pt x="610489" y="152908"/>
                  </a:lnTo>
                  <a:lnTo>
                    <a:pt x="616839" y="152908"/>
                  </a:lnTo>
                  <a:lnTo>
                    <a:pt x="610489" y="152908"/>
                  </a:lnTo>
                  <a:cubicBezTo>
                    <a:pt x="610362" y="75438"/>
                    <a:pt x="547624" y="12700"/>
                    <a:pt x="470281" y="12700"/>
                  </a:cubicBezTo>
                  <a:lnTo>
                    <a:pt x="152908" y="12700"/>
                  </a:lnTo>
                  <a:lnTo>
                    <a:pt x="152908" y="6350"/>
                  </a:lnTo>
                  <a:lnTo>
                    <a:pt x="152908" y="12700"/>
                  </a:lnTo>
                  <a:cubicBezTo>
                    <a:pt x="75438" y="12700"/>
                    <a:pt x="12700" y="75438"/>
                    <a:pt x="12700" y="152908"/>
                  </a:cubicBezTo>
                  <a:close/>
                </a:path>
              </a:pathLst>
            </a:custGeom>
            <a:solidFill>
              <a:srgbClr val="194A99"/>
            </a:solidFill>
          </p:spPr>
        </p:sp>
      </p:grpSp>
      <p:sp>
        <p:nvSpPr>
          <p:cNvPr name="TextBox 10" id="10"/>
          <p:cNvSpPr txBox="true"/>
          <p:nvPr/>
        </p:nvSpPr>
        <p:spPr>
          <a:xfrm rot="0">
            <a:off x="8492878" y="3568005"/>
            <a:ext cx="3576935" cy="418207"/>
          </a:xfrm>
          <a:prstGeom prst="rect">
            <a:avLst/>
          </a:prstGeom>
        </p:spPr>
        <p:txBody>
          <a:bodyPr anchor="t" rtlCol="false" tIns="0" lIns="0" bIns="0" rIns="0">
            <a:spAutoFit/>
          </a:bodyPr>
          <a:lstStyle/>
          <a:p>
            <a:pPr algn="l">
              <a:lnSpc>
                <a:spcPts val="3187"/>
              </a:lnSpc>
            </a:pPr>
            <a:r>
              <a:rPr lang="en-US" sz="2562">
                <a:solidFill>
                  <a:srgbClr val="E2E6E9"/>
                </a:solidFill>
                <a:latin typeface="Merriweather"/>
                <a:ea typeface="Merriweather"/>
                <a:cs typeface="Merriweather"/>
                <a:sym typeface="Merriweather"/>
              </a:rPr>
              <a:t>Expanding Our Search</a:t>
            </a:r>
          </a:p>
        </p:txBody>
      </p:sp>
      <p:sp>
        <p:nvSpPr>
          <p:cNvPr name="TextBox 11" id="11"/>
          <p:cNvSpPr txBox="true"/>
          <p:nvPr/>
        </p:nvSpPr>
        <p:spPr>
          <a:xfrm rot="0">
            <a:off x="8492878" y="4057353"/>
            <a:ext cx="3949452" cy="3015257"/>
          </a:xfrm>
          <a:prstGeom prst="rect">
            <a:avLst/>
          </a:prstGeom>
        </p:spPr>
        <p:txBody>
          <a:bodyPr anchor="t" rtlCol="false" tIns="0" lIns="0" bIns="0" rIns="0">
            <a:spAutoFit/>
          </a:bodyPr>
          <a:lstStyle/>
          <a:p>
            <a:pPr algn="l">
              <a:lnSpc>
                <a:spcPts val="3250"/>
              </a:lnSpc>
            </a:pPr>
            <a:r>
              <a:rPr lang="en-US" sz="2000">
                <a:solidFill>
                  <a:srgbClr val="E2E6E9"/>
                </a:solidFill>
                <a:latin typeface="Merriweather"/>
                <a:ea typeface="Merriweather"/>
                <a:cs typeface="Merriweather"/>
                <a:sym typeface="Merriweather"/>
              </a:rPr>
              <a:t>Astrobiology, the study of life in the universe, traditionally focuses on Earth-like conditions. However, recent discoveries have broadened our understanding of what constitutes a habitable world.</a:t>
            </a:r>
          </a:p>
        </p:txBody>
      </p:sp>
      <p:grpSp>
        <p:nvGrpSpPr>
          <p:cNvPr name="Group 12" id="12"/>
          <p:cNvGrpSpPr/>
          <p:nvPr/>
        </p:nvGrpSpPr>
        <p:grpSpPr>
          <a:xfrm rot="0">
            <a:off x="12699058" y="3572767"/>
            <a:ext cx="467320" cy="467320"/>
            <a:chOff x="0" y="0"/>
            <a:chExt cx="623093" cy="623093"/>
          </a:xfrm>
        </p:grpSpPr>
        <p:sp>
          <p:nvSpPr>
            <p:cNvPr name="Freeform 13" id="13"/>
            <p:cNvSpPr/>
            <p:nvPr/>
          </p:nvSpPr>
          <p:spPr>
            <a:xfrm flipH="false" flipV="false" rot="0">
              <a:off x="6350" y="6350"/>
              <a:ext cx="610362" cy="610489"/>
            </a:xfrm>
            <a:custGeom>
              <a:avLst/>
              <a:gdLst/>
              <a:ahLst/>
              <a:cxnLst/>
              <a:rect r="r" b="b" t="t" l="l"/>
              <a:pathLst>
                <a:path h="610489" w="610362">
                  <a:moveTo>
                    <a:pt x="0" y="146558"/>
                  </a:moveTo>
                  <a:cubicBezTo>
                    <a:pt x="0" y="65659"/>
                    <a:pt x="65659" y="0"/>
                    <a:pt x="146558" y="0"/>
                  </a:cubicBezTo>
                  <a:lnTo>
                    <a:pt x="463931" y="0"/>
                  </a:lnTo>
                  <a:cubicBezTo>
                    <a:pt x="544830" y="0"/>
                    <a:pt x="610362" y="65659"/>
                    <a:pt x="610362" y="146558"/>
                  </a:cubicBezTo>
                  <a:lnTo>
                    <a:pt x="610362" y="463931"/>
                  </a:lnTo>
                  <a:cubicBezTo>
                    <a:pt x="610362" y="544830"/>
                    <a:pt x="544703" y="610489"/>
                    <a:pt x="463804" y="610489"/>
                  </a:cubicBezTo>
                  <a:lnTo>
                    <a:pt x="146558" y="610489"/>
                  </a:lnTo>
                  <a:cubicBezTo>
                    <a:pt x="65659" y="610362"/>
                    <a:pt x="0" y="544830"/>
                    <a:pt x="0" y="463931"/>
                  </a:cubicBezTo>
                  <a:close/>
                </a:path>
              </a:pathLst>
            </a:custGeom>
            <a:solidFill>
              <a:srgbClr val="003180"/>
            </a:solidFill>
          </p:spPr>
        </p:sp>
        <p:sp>
          <p:nvSpPr>
            <p:cNvPr name="Freeform 14" id="14"/>
            <p:cNvSpPr/>
            <p:nvPr/>
          </p:nvSpPr>
          <p:spPr>
            <a:xfrm flipH="false" flipV="false" rot="0">
              <a:off x="0" y="0"/>
              <a:ext cx="623189" cy="623189"/>
            </a:xfrm>
            <a:custGeom>
              <a:avLst/>
              <a:gdLst/>
              <a:ahLst/>
              <a:cxnLst/>
              <a:rect r="r" b="b" t="t" l="l"/>
              <a:pathLst>
                <a:path h="623189" w="623189">
                  <a:moveTo>
                    <a:pt x="0" y="152908"/>
                  </a:moveTo>
                  <a:cubicBezTo>
                    <a:pt x="0" y="68453"/>
                    <a:pt x="68453" y="0"/>
                    <a:pt x="152908" y="0"/>
                  </a:cubicBezTo>
                  <a:lnTo>
                    <a:pt x="470281" y="0"/>
                  </a:lnTo>
                  <a:lnTo>
                    <a:pt x="470281" y="6350"/>
                  </a:lnTo>
                  <a:lnTo>
                    <a:pt x="470281" y="0"/>
                  </a:lnTo>
                  <a:lnTo>
                    <a:pt x="470281" y="6350"/>
                  </a:lnTo>
                  <a:lnTo>
                    <a:pt x="470281" y="0"/>
                  </a:lnTo>
                  <a:cubicBezTo>
                    <a:pt x="554736" y="0"/>
                    <a:pt x="623189" y="68453"/>
                    <a:pt x="623189" y="152908"/>
                  </a:cubicBezTo>
                  <a:lnTo>
                    <a:pt x="623189" y="470281"/>
                  </a:lnTo>
                  <a:lnTo>
                    <a:pt x="616839" y="470281"/>
                  </a:lnTo>
                  <a:lnTo>
                    <a:pt x="623189" y="470281"/>
                  </a:lnTo>
                  <a:cubicBezTo>
                    <a:pt x="623189" y="554736"/>
                    <a:pt x="554736" y="623189"/>
                    <a:pt x="470281" y="623189"/>
                  </a:cubicBezTo>
                  <a:lnTo>
                    <a:pt x="470281" y="616839"/>
                  </a:lnTo>
                  <a:lnTo>
                    <a:pt x="470281" y="623189"/>
                  </a:lnTo>
                  <a:lnTo>
                    <a:pt x="152908" y="623189"/>
                  </a:lnTo>
                  <a:lnTo>
                    <a:pt x="152908" y="616839"/>
                  </a:lnTo>
                  <a:lnTo>
                    <a:pt x="152908" y="623189"/>
                  </a:lnTo>
                  <a:cubicBezTo>
                    <a:pt x="68453" y="623062"/>
                    <a:pt x="0" y="554609"/>
                    <a:pt x="0" y="470281"/>
                  </a:cubicBezTo>
                  <a:lnTo>
                    <a:pt x="0" y="152908"/>
                  </a:lnTo>
                  <a:lnTo>
                    <a:pt x="6350" y="152908"/>
                  </a:lnTo>
                  <a:lnTo>
                    <a:pt x="0" y="152908"/>
                  </a:lnTo>
                  <a:moveTo>
                    <a:pt x="12700" y="152908"/>
                  </a:moveTo>
                  <a:lnTo>
                    <a:pt x="12700" y="470281"/>
                  </a:lnTo>
                  <a:lnTo>
                    <a:pt x="6350" y="470281"/>
                  </a:lnTo>
                  <a:lnTo>
                    <a:pt x="12700" y="470281"/>
                  </a:lnTo>
                  <a:cubicBezTo>
                    <a:pt x="12700" y="547751"/>
                    <a:pt x="75438" y="610489"/>
                    <a:pt x="152908" y="610489"/>
                  </a:cubicBezTo>
                  <a:lnTo>
                    <a:pt x="470281" y="610489"/>
                  </a:lnTo>
                  <a:cubicBezTo>
                    <a:pt x="547751" y="610489"/>
                    <a:pt x="610489" y="547751"/>
                    <a:pt x="610489" y="470281"/>
                  </a:cubicBezTo>
                  <a:lnTo>
                    <a:pt x="610489" y="152908"/>
                  </a:lnTo>
                  <a:lnTo>
                    <a:pt x="616839" y="152908"/>
                  </a:lnTo>
                  <a:lnTo>
                    <a:pt x="610489" y="152908"/>
                  </a:lnTo>
                  <a:cubicBezTo>
                    <a:pt x="610362" y="75438"/>
                    <a:pt x="547624" y="12700"/>
                    <a:pt x="470281" y="12700"/>
                  </a:cubicBezTo>
                  <a:lnTo>
                    <a:pt x="152908" y="12700"/>
                  </a:lnTo>
                  <a:lnTo>
                    <a:pt x="152908" y="6350"/>
                  </a:lnTo>
                  <a:lnTo>
                    <a:pt x="152908" y="12700"/>
                  </a:lnTo>
                  <a:cubicBezTo>
                    <a:pt x="75438" y="12700"/>
                    <a:pt x="12700" y="75438"/>
                    <a:pt x="12700" y="152908"/>
                  </a:cubicBezTo>
                  <a:close/>
                </a:path>
              </a:pathLst>
            </a:custGeom>
            <a:solidFill>
              <a:srgbClr val="194A99"/>
            </a:solidFill>
          </p:spPr>
        </p:sp>
      </p:grpSp>
      <p:sp>
        <p:nvSpPr>
          <p:cNvPr name="TextBox 15" id="15"/>
          <p:cNvSpPr txBox="true"/>
          <p:nvPr/>
        </p:nvSpPr>
        <p:spPr>
          <a:xfrm rot="0">
            <a:off x="13423106" y="3568005"/>
            <a:ext cx="3270349" cy="418207"/>
          </a:xfrm>
          <a:prstGeom prst="rect">
            <a:avLst/>
          </a:prstGeom>
        </p:spPr>
        <p:txBody>
          <a:bodyPr anchor="t" rtlCol="false" tIns="0" lIns="0" bIns="0" rIns="0">
            <a:spAutoFit/>
          </a:bodyPr>
          <a:lstStyle/>
          <a:p>
            <a:pPr algn="l">
              <a:lnSpc>
                <a:spcPts val="3187"/>
              </a:lnSpc>
            </a:pPr>
            <a:r>
              <a:rPr lang="en-US" sz="2562">
                <a:solidFill>
                  <a:srgbClr val="E2E6E9"/>
                </a:solidFill>
                <a:latin typeface="Merriweather"/>
                <a:ea typeface="Merriweather"/>
                <a:cs typeface="Merriweather"/>
                <a:sym typeface="Merriweather"/>
              </a:rPr>
              <a:t>Beyond the Familiar</a:t>
            </a:r>
          </a:p>
        </p:txBody>
      </p:sp>
      <p:sp>
        <p:nvSpPr>
          <p:cNvPr name="TextBox 16" id="16"/>
          <p:cNvSpPr txBox="true"/>
          <p:nvPr/>
        </p:nvSpPr>
        <p:spPr>
          <a:xfrm rot="0">
            <a:off x="13423106" y="4057353"/>
            <a:ext cx="3949452" cy="2178249"/>
          </a:xfrm>
          <a:prstGeom prst="rect">
            <a:avLst/>
          </a:prstGeom>
        </p:spPr>
        <p:txBody>
          <a:bodyPr anchor="t" rtlCol="false" tIns="0" lIns="0" bIns="0" rIns="0">
            <a:spAutoFit/>
          </a:bodyPr>
          <a:lstStyle/>
          <a:p>
            <a:pPr algn="l">
              <a:lnSpc>
                <a:spcPts val="3250"/>
              </a:lnSpc>
            </a:pPr>
            <a:r>
              <a:rPr lang="en-US" sz="2000">
                <a:solidFill>
                  <a:srgbClr val="E2E6E9"/>
                </a:solidFill>
                <a:latin typeface="Merriweather"/>
                <a:ea typeface="Merriweather"/>
                <a:cs typeface="Merriweather"/>
                <a:sym typeface="Merriweather"/>
              </a:rPr>
              <a:t>Exploring ocean worlds, icy moons, and even planets within other solar systems, opens up new possibilities for the existence of life.</a:t>
            </a:r>
          </a:p>
        </p:txBody>
      </p:sp>
      <p:grpSp>
        <p:nvGrpSpPr>
          <p:cNvPr name="Group 17" id="17"/>
          <p:cNvGrpSpPr/>
          <p:nvPr/>
        </p:nvGrpSpPr>
        <p:grpSpPr>
          <a:xfrm rot="0">
            <a:off x="7768829" y="7623572"/>
            <a:ext cx="467320" cy="467320"/>
            <a:chOff x="0" y="0"/>
            <a:chExt cx="623093" cy="623093"/>
          </a:xfrm>
        </p:grpSpPr>
        <p:sp>
          <p:nvSpPr>
            <p:cNvPr name="Freeform 18" id="18"/>
            <p:cNvSpPr/>
            <p:nvPr/>
          </p:nvSpPr>
          <p:spPr>
            <a:xfrm flipH="false" flipV="false" rot="0">
              <a:off x="6350" y="6350"/>
              <a:ext cx="610362" cy="610489"/>
            </a:xfrm>
            <a:custGeom>
              <a:avLst/>
              <a:gdLst/>
              <a:ahLst/>
              <a:cxnLst/>
              <a:rect r="r" b="b" t="t" l="l"/>
              <a:pathLst>
                <a:path h="610489" w="610362">
                  <a:moveTo>
                    <a:pt x="0" y="146558"/>
                  </a:moveTo>
                  <a:cubicBezTo>
                    <a:pt x="0" y="65659"/>
                    <a:pt x="65659" y="0"/>
                    <a:pt x="146558" y="0"/>
                  </a:cubicBezTo>
                  <a:lnTo>
                    <a:pt x="463931" y="0"/>
                  </a:lnTo>
                  <a:cubicBezTo>
                    <a:pt x="544830" y="0"/>
                    <a:pt x="610362" y="65659"/>
                    <a:pt x="610362" y="146558"/>
                  </a:cubicBezTo>
                  <a:lnTo>
                    <a:pt x="610362" y="463931"/>
                  </a:lnTo>
                  <a:cubicBezTo>
                    <a:pt x="610362" y="544830"/>
                    <a:pt x="544703" y="610489"/>
                    <a:pt x="463804" y="610489"/>
                  </a:cubicBezTo>
                  <a:lnTo>
                    <a:pt x="146558" y="610489"/>
                  </a:lnTo>
                  <a:cubicBezTo>
                    <a:pt x="65659" y="610362"/>
                    <a:pt x="0" y="544830"/>
                    <a:pt x="0" y="463931"/>
                  </a:cubicBezTo>
                  <a:close/>
                </a:path>
              </a:pathLst>
            </a:custGeom>
            <a:solidFill>
              <a:srgbClr val="003180"/>
            </a:solidFill>
          </p:spPr>
        </p:sp>
        <p:sp>
          <p:nvSpPr>
            <p:cNvPr name="Freeform 19" id="19"/>
            <p:cNvSpPr/>
            <p:nvPr/>
          </p:nvSpPr>
          <p:spPr>
            <a:xfrm flipH="false" flipV="false" rot="0">
              <a:off x="0" y="0"/>
              <a:ext cx="623189" cy="623189"/>
            </a:xfrm>
            <a:custGeom>
              <a:avLst/>
              <a:gdLst/>
              <a:ahLst/>
              <a:cxnLst/>
              <a:rect r="r" b="b" t="t" l="l"/>
              <a:pathLst>
                <a:path h="623189" w="623189">
                  <a:moveTo>
                    <a:pt x="0" y="152908"/>
                  </a:moveTo>
                  <a:cubicBezTo>
                    <a:pt x="0" y="68453"/>
                    <a:pt x="68453" y="0"/>
                    <a:pt x="152908" y="0"/>
                  </a:cubicBezTo>
                  <a:lnTo>
                    <a:pt x="470281" y="0"/>
                  </a:lnTo>
                  <a:lnTo>
                    <a:pt x="470281" y="6350"/>
                  </a:lnTo>
                  <a:lnTo>
                    <a:pt x="470281" y="0"/>
                  </a:lnTo>
                  <a:lnTo>
                    <a:pt x="470281" y="6350"/>
                  </a:lnTo>
                  <a:lnTo>
                    <a:pt x="470281" y="0"/>
                  </a:lnTo>
                  <a:cubicBezTo>
                    <a:pt x="554736" y="0"/>
                    <a:pt x="623189" y="68453"/>
                    <a:pt x="623189" y="152908"/>
                  </a:cubicBezTo>
                  <a:lnTo>
                    <a:pt x="623189" y="470281"/>
                  </a:lnTo>
                  <a:lnTo>
                    <a:pt x="616839" y="470281"/>
                  </a:lnTo>
                  <a:lnTo>
                    <a:pt x="623189" y="470281"/>
                  </a:lnTo>
                  <a:cubicBezTo>
                    <a:pt x="623189" y="554736"/>
                    <a:pt x="554736" y="623189"/>
                    <a:pt x="470281" y="623189"/>
                  </a:cubicBezTo>
                  <a:lnTo>
                    <a:pt x="470281" y="616839"/>
                  </a:lnTo>
                  <a:lnTo>
                    <a:pt x="470281" y="623189"/>
                  </a:lnTo>
                  <a:lnTo>
                    <a:pt x="152908" y="623189"/>
                  </a:lnTo>
                  <a:lnTo>
                    <a:pt x="152908" y="616839"/>
                  </a:lnTo>
                  <a:lnTo>
                    <a:pt x="152908" y="623189"/>
                  </a:lnTo>
                  <a:cubicBezTo>
                    <a:pt x="68453" y="623062"/>
                    <a:pt x="0" y="554609"/>
                    <a:pt x="0" y="470281"/>
                  </a:cubicBezTo>
                  <a:lnTo>
                    <a:pt x="0" y="152908"/>
                  </a:lnTo>
                  <a:lnTo>
                    <a:pt x="6350" y="152908"/>
                  </a:lnTo>
                  <a:lnTo>
                    <a:pt x="0" y="152908"/>
                  </a:lnTo>
                  <a:moveTo>
                    <a:pt x="12700" y="152908"/>
                  </a:moveTo>
                  <a:lnTo>
                    <a:pt x="12700" y="470281"/>
                  </a:lnTo>
                  <a:lnTo>
                    <a:pt x="6350" y="470281"/>
                  </a:lnTo>
                  <a:lnTo>
                    <a:pt x="12700" y="470281"/>
                  </a:lnTo>
                  <a:cubicBezTo>
                    <a:pt x="12700" y="547751"/>
                    <a:pt x="75438" y="610489"/>
                    <a:pt x="152908" y="610489"/>
                  </a:cubicBezTo>
                  <a:lnTo>
                    <a:pt x="470281" y="610489"/>
                  </a:lnTo>
                  <a:cubicBezTo>
                    <a:pt x="547751" y="610489"/>
                    <a:pt x="610489" y="547751"/>
                    <a:pt x="610489" y="470281"/>
                  </a:cubicBezTo>
                  <a:lnTo>
                    <a:pt x="610489" y="152908"/>
                  </a:lnTo>
                  <a:lnTo>
                    <a:pt x="616839" y="152908"/>
                  </a:lnTo>
                  <a:lnTo>
                    <a:pt x="610489" y="152908"/>
                  </a:lnTo>
                  <a:cubicBezTo>
                    <a:pt x="610362" y="75438"/>
                    <a:pt x="547624" y="12700"/>
                    <a:pt x="470281" y="12700"/>
                  </a:cubicBezTo>
                  <a:lnTo>
                    <a:pt x="152908" y="12700"/>
                  </a:lnTo>
                  <a:lnTo>
                    <a:pt x="152908" y="6350"/>
                  </a:lnTo>
                  <a:lnTo>
                    <a:pt x="152908" y="12700"/>
                  </a:lnTo>
                  <a:cubicBezTo>
                    <a:pt x="75438" y="12700"/>
                    <a:pt x="12700" y="75438"/>
                    <a:pt x="12700" y="152908"/>
                  </a:cubicBezTo>
                  <a:close/>
                </a:path>
              </a:pathLst>
            </a:custGeom>
            <a:solidFill>
              <a:srgbClr val="194A99"/>
            </a:solidFill>
          </p:spPr>
        </p:sp>
      </p:grpSp>
      <p:sp>
        <p:nvSpPr>
          <p:cNvPr name="TextBox 20" id="20"/>
          <p:cNvSpPr txBox="true"/>
          <p:nvPr/>
        </p:nvSpPr>
        <p:spPr>
          <a:xfrm rot="0">
            <a:off x="8492878" y="7618810"/>
            <a:ext cx="4360366" cy="418208"/>
          </a:xfrm>
          <a:prstGeom prst="rect">
            <a:avLst/>
          </a:prstGeom>
        </p:spPr>
        <p:txBody>
          <a:bodyPr anchor="t" rtlCol="false" tIns="0" lIns="0" bIns="0" rIns="0">
            <a:spAutoFit/>
          </a:bodyPr>
          <a:lstStyle/>
          <a:p>
            <a:pPr algn="l">
              <a:lnSpc>
                <a:spcPts val="3187"/>
              </a:lnSpc>
            </a:pPr>
            <a:r>
              <a:rPr lang="en-US" sz="2562">
                <a:solidFill>
                  <a:srgbClr val="E2E6E9"/>
                </a:solidFill>
                <a:latin typeface="Merriweather"/>
                <a:ea typeface="Merriweather"/>
                <a:cs typeface="Merriweather"/>
                <a:sym typeface="Merriweather"/>
              </a:rPr>
              <a:t>Alternative Energy Sources</a:t>
            </a:r>
          </a:p>
        </p:txBody>
      </p:sp>
      <p:sp>
        <p:nvSpPr>
          <p:cNvPr name="TextBox 21" id="21"/>
          <p:cNvSpPr txBox="true"/>
          <p:nvPr/>
        </p:nvSpPr>
        <p:spPr>
          <a:xfrm rot="0">
            <a:off x="8492878" y="8108156"/>
            <a:ext cx="8879532" cy="922735"/>
          </a:xfrm>
          <a:prstGeom prst="rect">
            <a:avLst/>
          </a:prstGeom>
        </p:spPr>
        <p:txBody>
          <a:bodyPr anchor="t" rtlCol="false" tIns="0" lIns="0" bIns="0" rIns="0">
            <a:spAutoFit/>
          </a:bodyPr>
          <a:lstStyle/>
          <a:p>
            <a:pPr algn="l">
              <a:lnSpc>
                <a:spcPts val="3250"/>
              </a:lnSpc>
            </a:pPr>
            <a:r>
              <a:rPr lang="en-US" sz="2000">
                <a:solidFill>
                  <a:srgbClr val="E2E6E9"/>
                </a:solidFill>
                <a:latin typeface="Merriweather"/>
                <a:ea typeface="Merriweather"/>
                <a:cs typeface="Merriweather"/>
                <a:sym typeface="Merriweather"/>
              </a:rPr>
              <a:t>These environments often lack sunlight but can host life sustained by alternative energy sources like chemosynthesis.</a:t>
            </a:r>
          </a:p>
        </p:txBody>
      </p:sp>
      <p:sp>
        <p:nvSpPr>
          <p:cNvPr name="Freeform 22" id="22" descr="preencoded.png"/>
          <p:cNvSpPr/>
          <p:nvPr/>
        </p:nvSpPr>
        <p:spPr>
          <a:xfrm flipH="false" flipV="false" rot="0">
            <a:off x="4057099" y="9502156"/>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5"/>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74902"/>
              </a:srgbClr>
            </a:solidFill>
          </p:spPr>
        </p:sp>
      </p:grpSp>
      <p:sp>
        <p:nvSpPr>
          <p:cNvPr name="TextBox 5" id="5"/>
          <p:cNvSpPr txBox="true"/>
          <p:nvPr/>
        </p:nvSpPr>
        <p:spPr>
          <a:xfrm rot="0">
            <a:off x="1079748" y="2093863"/>
            <a:ext cx="9701361" cy="992684"/>
          </a:xfrm>
          <a:prstGeom prst="rect">
            <a:avLst/>
          </a:prstGeom>
        </p:spPr>
        <p:txBody>
          <a:bodyPr anchor="t" rtlCol="false" tIns="0" lIns="0" bIns="0" rIns="0">
            <a:spAutoFit/>
          </a:bodyPr>
          <a:lstStyle/>
          <a:p>
            <a:pPr algn="l">
              <a:lnSpc>
                <a:spcPts val="7562"/>
              </a:lnSpc>
            </a:pPr>
            <a:r>
              <a:rPr lang="en-US" sz="6062">
                <a:solidFill>
                  <a:srgbClr val="F5F0F0"/>
                </a:solidFill>
                <a:latin typeface="Merriweather"/>
                <a:ea typeface="Merriweather"/>
                <a:cs typeface="Merriweather"/>
                <a:sym typeface="Merriweather"/>
              </a:rPr>
              <a:t>What is Chemosynthesis?</a:t>
            </a:r>
          </a:p>
        </p:txBody>
      </p:sp>
      <p:sp>
        <p:nvSpPr>
          <p:cNvPr name="TextBox 6" id="6"/>
          <p:cNvSpPr txBox="true"/>
          <p:nvPr/>
        </p:nvSpPr>
        <p:spPr>
          <a:xfrm rot="0">
            <a:off x="1079748" y="3848249"/>
            <a:ext cx="3856733" cy="491430"/>
          </a:xfrm>
          <a:prstGeom prst="rect">
            <a:avLst/>
          </a:prstGeom>
        </p:spPr>
        <p:txBody>
          <a:bodyPr anchor="t" rtlCol="false" tIns="0" lIns="0" bIns="0" rIns="0">
            <a:spAutoFit/>
          </a:bodyPr>
          <a:lstStyle/>
          <a:p>
            <a:pPr algn="l">
              <a:lnSpc>
                <a:spcPts val="3749"/>
              </a:lnSpc>
            </a:pPr>
            <a:r>
              <a:rPr lang="en-US" sz="3000">
                <a:solidFill>
                  <a:srgbClr val="F5F0F0"/>
                </a:solidFill>
                <a:latin typeface="Merriweather"/>
                <a:ea typeface="Merriweather"/>
                <a:cs typeface="Merriweather"/>
                <a:sym typeface="Merriweather"/>
              </a:rPr>
              <a:t>Chemosynthesis</a:t>
            </a:r>
          </a:p>
        </p:txBody>
      </p:sp>
      <p:sp>
        <p:nvSpPr>
          <p:cNvPr name="TextBox 7" id="7"/>
          <p:cNvSpPr txBox="true"/>
          <p:nvPr/>
        </p:nvSpPr>
        <p:spPr>
          <a:xfrm rot="0">
            <a:off x="1079748" y="4552950"/>
            <a:ext cx="7687866" cy="1575792"/>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A process where organisms use energy from inorganic chemical compounds, like hydrogen sulfide or methane, to produce organic matter.</a:t>
            </a:r>
          </a:p>
        </p:txBody>
      </p:sp>
      <p:sp>
        <p:nvSpPr>
          <p:cNvPr name="TextBox 8" id="8"/>
          <p:cNvSpPr txBox="true"/>
          <p:nvPr/>
        </p:nvSpPr>
        <p:spPr>
          <a:xfrm rot="0">
            <a:off x="1079748" y="6311056"/>
            <a:ext cx="7687866" cy="1575792"/>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These organisms are often found in environments lacking sunlight, like deep-sea hydrothermal vents.</a:t>
            </a:r>
          </a:p>
        </p:txBody>
      </p:sp>
      <p:sp>
        <p:nvSpPr>
          <p:cNvPr name="TextBox 9" id="9"/>
          <p:cNvSpPr txBox="true"/>
          <p:nvPr/>
        </p:nvSpPr>
        <p:spPr>
          <a:xfrm rot="0">
            <a:off x="9529911" y="3848249"/>
            <a:ext cx="3856732" cy="491430"/>
          </a:xfrm>
          <a:prstGeom prst="rect">
            <a:avLst/>
          </a:prstGeom>
        </p:spPr>
        <p:txBody>
          <a:bodyPr anchor="t" rtlCol="false" tIns="0" lIns="0" bIns="0" rIns="0">
            <a:spAutoFit/>
          </a:bodyPr>
          <a:lstStyle/>
          <a:p>
            <a:pPr algn="l">
              <a:lnSpc>
                <a:spcPts val="3749"/>
              </a:lnSpc>
            </a:pPr>
            <a:r>
              <a:rPr lang="en-US" sz="3000">
                <a:solidFill>
                  <a:srgbClr val="F5F0F0"/>
                </a:solidFill>
                <a:latin typeface="Merriweather"/>
                <a:ea typeface="Merriweather"/>
                <a:cs typeface="Merriweather"/>
                <a:sym typeface="Merriweather"/>
              </a:rPr>
              <a:t>Photosynthesis</a:t>
            </a:r>
          </a:p>
        </p:txBody>
      </p:sp>
      <p:sp>
        <p:nvSpPr>
          <p:cNvPr name="TextBox 10" id="10"/>
          <p:cNvSpPr txBox="true"/>
          <p:nvPr/>
        </p:nvSpPr>
        <p:spPr>
          <a:xfrm rot="0">
            <a:off x="9529911" y="4552950"/>
            <a:ext cx="7687866" cy="1575792"/>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A process where organisms use sunlight as an energy source to convert carbon dioxide and water into organic compounds.</a:t>
            </a:r>
          </a:p>
        </p:txBody>
      </p:sp>
      <p:sp>
        <p:nvSpPr>
          <p:cNvPr name="TextBox 11" id="11"/>
          <p:cNvSpPr txBox="true"/>
          <p:nvPr/>
        </p:nvSpPr>
        <p:spPr>
          <a:xfrm rot="0">
            <a:off x="9529911" y="6311056"/>
            <a:ext cx="7687866" cy="1575792"/>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Photosynthesis is the dominant form of energy production on Earth, forming the basis for most ecosystems.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74902"/>
              </a:srgbClr>
            </a:solidFill>
          </p:spPr>
        </p:sp>
      </p:grpSp>
      <p:sp>
        <p:nvSpPr>
          <p:cNvPr name="TextBox 5" id="5"/>
          <p:cNvSpPr txBox="true"/>
          <p:nvPr/>
        </p:nvSpPr>
        <p:spPr>
          <a:xfrm rot="0">
            <a:off x="1079748" y="2479476"/>
            <a:ext cx="13565981" cy="992684"/>
          </a:xfrm>
          <a:prstGeom prst="rect">
            <a:avLst/>
          </a:prstGeom>
        </p:spPr>
        <p:txBody>
          <a:bodyPr anchor="t" rtlCol="false" tIns="0" lIns="0" bIns="0" rIns="0">
            <a:spAutoFit/>
          </a:bodyPr>
          <a:lstStyle/>
          <a:p>
            <a:pPr algn="l">
              <a:lnSpc>
                <a:spcPts val="7562"/>
              </a:lnSpc>
            </a:pPr>
            <a:r>
              <a:rPr lang="en-US" sz="6062">
                <a:solidFill>
                  <a:srgbClr val="F5F0F0"/>
                </a:solidFill>
                <a:latin typeface="Merriweather"/>
                <a:ea typeface="Merriweather"/>
                <a:cs typeface="Merriweather"/>
                <a:sym typeface="Merriweather"/>
              </a:rPr>
              <a:t>Chemosynthesis vs. Photosynthesis</a:t>
            </a:r>
          </a:p>
        </p:txBody>
      </p:sp>
      <p:sp>
        <p:nvSpPr>
          <p:cNvPr name="TextBox 6" id="6"/>
          <p:cNvSpPr txBox="true"/>
          <p:nvPr/>
        </p:nvSpPr>
        <p:spPr>
          <a:xfrm rot="0">
            <a:off x="1079748" y="4233863"/>
            <a:ext cx="3856733" cy="491430"/>
          </a:xfrm>
          <a:prstGeom prst="rect">
            <a:avLst/>
          </a:prstGeom>
        </p:spPr>
        <p:txBody>
          <a:bodyPr anchor="t" rtlCol="false" tIns="0" lIns="0" bIns="0" rIns="0">
            <a:spAutoFit/>
          </a:bodyPr>
          <a:lstStyle/>
          <a:p>
            <a:pPr algn="l">
              <a:lnSpc>
                <a:spcPts val="3749"/>
              </a:lnSpc>
            </a:pPr>
            <a:r>
              <a:rPr lang="en-US" sz="3000">
                <a:solidFill>
                  <a:srgbClr val="F5F0F0"/>
                </a:solidFill>
                <a:latin typeface="Merriweather"/>
                <a:ea typeface="Merriweather"/>
                <a:cs typeface="Merriweather"/>
                <a:sym typeface="Merriweather"/>
              </a:rPr>
              <a:t>Chemosynthesis</a:t>
            </a:r>
          </a:p>
        </p:txBody>
      </p:sp>
      <p:sp>
        <p:nvSpPr>
          <p:cNvPr name="TextBox 7" id="7"/>
          <p:cNvSpPr txBox="true"/>
          <p:nvPr/>
        </p:nvSpPr>
        <p:spPr>
          <a:xfrm rot="0">
            <a:off x="1079748" y="4938564"/>
            <a:ext cx="7687866" cy="2562820"/>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Organisms use energy from inorganic chemical compounds, like hydrogen sulfide or methane, to produce organic matter. These organisms are often found in environments lacking sunlight, like deep-sea hydrothermal vents.</a:t>
            </a:r>
          </a:p>
        </p:txBody>
      </p:sp>
      <p:sp>
        <p:nvSpPr>
          <p:cNvPr name="TextBox 8" id="8"/>
          <p:cNvSpPr txBox="true"/>
          <p:nvPr/>
        </p:nvSpPr>
        <p:spPr>
          <a:xfrm rot="0">
            <a:off x="9529911" y="4233863"/>
            <a:ext cx="3856732" cy="491430"/>
          </a:xfrm>
          <a:prstGeom prst="rect">
            <a:avLst/>
          </a:prstGeom>
        </p:spPr>
        <p:txBody>
          <a:bodyPr anchor="t" rtlCol="false" tIns="0" lIns="0" bIns="0" rIns="0">
            <a:spAutoFit/>
          </a:bodyPr>
          <a:lstStyle/>
          <a:p>
            <a:pPr algn="l">
              <a:lnSpc>
                <a:spcPts val="3749"/>
              </a:lnSpc>
            </a:pPr>
            <a:r>
              <a:rPr lang="en-US" sz="3000">
                <a:solidFill>
                  <a:srgbClr val="F5F0F0"/>
                </a:solidFill>
                <a:latin typeface="Merriweather"/>
                <a:ea typeface="Merriweather"/>
                <a:cs typeface="Merriweather"/>
                <a:sym typeface="Merriweather"/>
              </a:rPr>
              <a:t>Photosynthesis</a:t>
            </a:r>
          </a:p>
        </p:txBody>
      </p:sp>
      <p:sp>
        <p:nvSpPr>
          <p:cNvPr name="TextBox 9" id="9"/>
          <p:cNvSpPr txBox="true"/>
          <p:nvPr/>
        </p:nvSpPr>
        <p:spPr>
          <a:xfrm rot="0">
            <a:off x="9529911" y="4938564"/>
            <a:ext cx="7687866" cy="2562820"/>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Organisms use sunlight as an energy source to convert carbon dioxide and water into organic compounds. Photosynthesis is the dominant form of energy production on Earth, forming the basis for most ecosystems.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74902"/>
              </a:srgbClr>
            </a:solidFill>
          </p:spPr>
        </p:sp>
      </p:grpSp>
      <p:sp>
        <p:nvSpPr>
          <p:cNvPr name="Freeform 5" id="5" descr="preencoded.png"/>
          <p:cNvSpPr/>
          <p:nvPr/>
        </p:nvSpPr>
        <p:spPr>
          <a:xfrm flipH="false" flipV="false" rot="0">
            <a:off x="0" y="0"/>
            <a:ext cx="18288000" cy="3083421"/>
          </a:xfrm>
          <a:custGeom>
            <a:avLst/>
            <a:gdLst/>
            <a:ahLst/>
            <a:cxnLst/>
            <a:rect r="r" b="b" t="t" l="l"/>
            <a:pathLst>
              <a:path h="3083421" w="18288000">
                <a:moveTo>
                  <a:pt x="0" y="0"/>
                </a:moveTo>
                <a:lnTo>
                  <a:pt x="18288000" y="0"/>
                </a:lnTo>
                <a:lnTo>
                  <a:pt x="18288000" y="3083421"/>
                </a:lnTo>
                <a:lnTo>
                  <a:pt x="0" y="3083421"/>
                </a:lnTo>
                <a:lnTo>
                  <a:pt x="0" y="0"/>
                </a:lnTo>
                <a:close/>
              </a:path>
            </a:pathLst>
          </a:custGeom>
          <a:blipFill>
            <a:blip r:embed="rId4"/>
            <a:stretch>
              <a:fillRect l="0" t="-43" r="0" b="-43"/>
            </a:stretch>
          </a:blipFill>
        </p:spPr>
      </p:sp>
      <p:sp>
        <p:nvSpPr>
          <p:cNvPr name="TextBox 6" id="6"/>
          <p:cNvSpPr txBox="true"/>
          <p:nvPr/>
        </p:nvSpPr>
        <p:spPr>
          <a:xfrm rot="0">
            <a:off x="863352" y="3939927"/>
            <a:ext cx="10819508" cy="789980"/>
          </a:xfrm>
          <a:prstGeom prst="rect">
            <a:avLst/>
          </a:prstGeom>
        </p:spPr>
        <p:txBody>
          <a:bodyPr anchor="t" rtlCol="false" tIns="0" lIns="0" bIns="0" rIns="0">
            <a:spAutoFit/>
          </a:bodyPr>
          <a:lstStyle/>
          <a:p>
            <a:pPr algn="l">
              <a:lnSpc>
                <a:spcPts val="6062"/>
              </a:lnSpc>
            </a:pPr>
            <a:r>
              <a:rPr lang="en-US" sz="4812">
                <a:solidFill>
                  <a:srgbClr val="F5F0F0"/>
                </a:solidFill>
                <a:latin typeface="Merriweather"/>
                <a:ea typeface="Merriweather"/>
                <a:cs typeface="Merriweather"/>
                <a:sym typeface="Merriweather"/>
              </a:rPr>
              <a:t>Conditions for Chemosynthetic Life</a:t>
            </a:r>
          </a:p>
        </p:txBody>
      </p:sp>
      <p:grpSp>
        <p:nvGrpSpPr>
          <p:cNvPr name="Group 7" id="7"/>
          <p:cNvGrpSpPr/>
          <p:nvPr/>
        </p:nvGrpSpPr>
        <p:grpSpPr>
          <a:xfrm rot="0">
            <a:off x="858590" y="5095131"/>
            <a:ext cx="8166944" cy="2239267"/>
            <a:chOff x="0" y="0"/>
            <a:chExt cx="10889258" cy="2985690"/>
          </a:xfrm>
        </p:grpSpPr>
        <p:sp>
          <p:nvSpPr>
            <p:cNvPr name="Freeform 8" id="8"/>
            <p:cNvSpPr/>
            <p:nvPr/>
          </p:nvSpPr>
          <p:spPr>
            <a:xfrm flipH="false" flipV="false" rot="0">
              <a:off x="6350" y="6350"/>
              <a:ext cx="10876534" cy="2973070"/>
            </a:xfrm>
            <a:custGeom>
              <a:avLst/>
              <a:gdLst/>
              <a:ahLst/>
              <a:cxnLst/>
              <a:rect r="r" b="b" t="t" l="l"/>
              <a:pathLst>
                <a:path h="2973070" w="10876534">
                  <a:moveTo>
                    <a:pt x="0" y="138176"/>
                  </a:moveTo>
                  <a:cubicBezTo>
                    <a:pt x="0" y="61849"/>
                    <a:pt x="62103" y="0"/>
                    <a:pt x="138557" y="0"/>
                  </a:cubicBezTo>
                  <a:lnTo>
                    <a:pt x="10737976" y="0"/>
                  </a:lnTo>
                  <a:cubicBezTo>
                    <a:pt x="10814558" y="0"/>
                    <a:pt x="10876534" y="61849"/>
                    <a:pt x="10876534" y="138176"/>
                  </a:cubicBezTo>
                  <a:lnTo>
                    <a:pt x="10876534" y="2834894"/>
                  </a:lnTo>
                  <a:cubicBezTo>
                    <a:pt x="10876534" y="2911221"/>
                    <a:pt x="10814431" y="2973070"/>
                    <a:pt x="10737976" y="2973070"/>
                  </a:cubicBezTo>
                  <a:lnTo>
                    <a:pt x="138557" y="2973070"/>
                  </a:lnTo>
                  <a:cubicBezTo>
                    <a:pt x="62103" y="2972943"/>
                    <a:pt x="0" y="2911094"/>
                    <a:pt x="0" y="2834894"/>
                  </a:cubicBezTo>
                  <a:close/>
                </a:path>
              </a:pathLst>
            </a:custGeom>
            <a:solidFill>
              <a:srgbClr val="003180"/>
            </a:solidFill>
          </p:spPr>
        </p:sp>
        <p:sp>
          <p:nvSpPr>
            <p:cNvPr name="Freeform 9" id="9"/>
            <p:cNvSpPr/>
            <p:nvPr/>
          </p:nvSpPr>
          <p:spPr>
            <a:xfrm flipH="false" flipV="false" rot="0">
              <a:off x="0" y="0"/>
              <a:ext cx="10889234" cy="2985770"/>
            </a:xfrm>
            <a:custGeom>
              <a:avLst/>
              <a:gdLst/>
              <a:ahLst/>
              <a:cxnLst/>
              <a:rect r="r" b="b" t="t" l="l"/>
              <a:pathLst>
                <a:path h="2985770" w="10889234">
                  <a:moveTo>
                    <a:pt x="0" y="144526"/>
                  </a:moveTo>
                  <a:cubicBezTo>
                    <a:pt x="0" y="64643"/>
                    <a:pt x="64897" y="0"/>
                    <a:pt x="144907" y="0"/>
                  </a:cubicBezTo>
                  <a:lnTo>
                    <a:pt x="10744326" y="0"/>
                  </a:lnTo>
                  <a:lnTo>
                    <a:pt x="10744326" y="6350"/>
                  </a:lnTo>
                  <a:lnTo>
                    <a:pt x="10744326" y="0"/>
                  </a:lnTo>
                  <a:cubicBezTo>
                    <a:pt x="10824337" y="0"/>
                    <a:pt x="10889234" y="64643"/>
                    <a:pt x="10889234" y="144526"/>
                  </a:cubicBezTo>
                  <a:lnTo>
                    <a:pt x="10882884" y="144526"/>
                  </a:lnTo>
                  <a:lnTo>
                    <a:pt x="10889234" y="144526"/>
                  </a:lnTo>
                  <a:lnTo>
                    <a:pt x="10889234" y="2841244"/>
                  </a:lnTo>
                  <a:lnTo>
                    <a:pt x="10882884" y="2841244"/>
                  </a:lnTo>
                  <a:lnTo>
                    <a:pt x="10889234" y="2841244"/>
                  </a:lnTo>
                  <a:cubicBezTo>
                    <a:pt x="10889234" y="2921127"/>
                    <a:pt x="10824337" y="2985770"/>
                    <a:pt x="10744326" y="2985770"/>
                  </a:cubicBezTo>
                  <a:lnTo>
                    <a:pt x="10744326" y="2979420"/>
                  </a:lnTo>
                  <a:lnTo>
                    <a:pt x="10744326" y="2985770"/>
                  </a:lnTo>
                  <a:lnTo>
                    <a:pt x="144907" y="2985770"/>
                  </a:lnTo>
                  <a:lnTo>
                    <a:pt x="144907" y="2979420"/>
                  </a:lnTo>
                  <a:lnTo>
                    <a:pt x="144907" y="2985770"/>
                  </a:lnTo>
                  <a:cubicBezTo>
                    <a:pt x="64897" y="2985643"/>
                    <a:pt x="0" y="2921000"/>
                    <a:pt x="0" y="2841244"/>
                  </a:cubicBezTo>
                  <a:lnTo>
                    <a:pt x="0" y="144526"/>
                  </a:lnTo>
                  <a:lnTo>
                    <a:pt x="6350" y="144526"/>
                  </a:lnTo>
                  <a:lnTo>
                    <a:pt x="0" y="144526"/>
                  </a:lnTo>
                  <a:moveTo>
                    <a:pt x="12700" y="144526"/>
                  </a:moveTo>
                  <a:lnTo>
                    <a:pt x="12700" y="2841244"/>
                  </a:lnTo>
                  <a:lnTo>
                    <a:pt x="6350" y="2841244"/>
                  </a:lnTo>
                  <a:lnTo>
                    <a:pt x="12700" y="2841244"/>
                  </a:lnTo>
                  <a:cubicBezTo>
                    <a:pt x="12700" y="2914015"/>
                    <a:pt x="71882" y="2973070"/>
                    <a:pt x="144907" y="2973070"/>
                  </a:cubicBezTo>
                  <a:lnTo>
                    <a:pt x="10744326" y="2973070"/>
                  </a:lnTo>
                  <a:cubicBezTo>
                    <a:pt x="10817351" y="2973070"/>
                    <a:pt x="10876534" y="2914015"/>
                    <a:pt x="10876534" y="2841244"/>
                  </a:cubicBezTo>
                  <a:lnTo>
                    <a:pt x="10876534" y="144526"/>
                  </a:lnTo>
                  <a:cubicBezTo>
                    <a:pt x="10876534" y="71755"/>
                    <a:pt x="10817352" y="12700"/>
                    <a:pt x="10744327" y="12700"/>
                  </a:cubicBezTo>
                  <a:lnTo>
                    <a:pt x="144907" y="12700"/>
                  </a:lnTo>
                  <a:lnTo>
                    <a:pt x="144907" y="6350"/>
                  </a:lnTo>
                  <a:lnTo>
                    <a:pt x="144907" y="12700"/>
                  </a:lnTo>
                  <a:cubicBezTo>
                    <a:pt x="71882" y="12700"/>
                    <a:pt x="12700" y="71755"/>
                    <a:pt x="12700" y="144526"/>
                  </a:cubicBezTo>
                  <a:close/>
                </a:path>
              </a:pathLst>
            </a:custGeom>
            <a:solidFill>
              <a:srgbClr val="194A99"/>
            </a:solidFill>
          </p:spPr>
        </p:sp>
      </p:grpSp>
      <p:sp>
        <p:nvSpPr>
          <p:cNvPr name="TextBox 10" id="10"/>
          <p:cNvSpPr txBox="true"/>
          <p:nvPr/>
        </p:nvSpPr>
        <p:spPr>
          <a:xfrm rot="0">
            <a:off x="1119485" y="5336976"/>
            <a:ext cx="3083421" cy="404515"/>
          </a:xfrm>
          <a:prstGeom prst="rect">
            <a:avLst/>
          </a:prstGeom>
        </p:spPr>
        <p:txBody>
          <a:bodyPr anchor="t" rtlCol="false" tIns="0" lIns="0" bIns="0" rIns="0">
            <a:spAutoFit/>
          </a:bodyPr>
          <a:lstStyle/>
          <a:p>
            <a:pPr algn="l">
              <a:lnSpc>
                <a:spcPts val="3000"/>
              </a:lnSpc>
            </a:pPr>
            <a:r>
              <a:rPr lang="en-US" sz="2375">
                <a:solidFill>
                  <a:srgbClr val="E2E6E9"/>
                </a:solidFill>
                <a:latin typeface="Merriweather"/>
                <a:ea typeface="Merriweather"/>
                <a:cs typeface="Merriweather"/>
                <a:sym typeface="Merriweather"/>
              </a:rPr>
              <a:t>Energy Source</a:t>
            </a:r>
          </a:p>
        </p:txBody>
      </p:sp>
      <p:sp>
        <p:nvSpPr>
          <p:cNvPr name="TextBox 11" id="11"/>
          <p:cNvSpPr txBox="true"/>
          <p:nvPr/>
        </p:nvSpPr>
        <p:spPr>
          <a:xfrm rot="0">
            <a:off x="1119485" y="5822751"/>
            <a:ext cx="7645153" cy="1250751"/>
          </a:xfrm>
          <a:prstGeom prst="rect">
            <a:avLst/>
          </a:prstGeom>
        </p:spPr>
        <p:txBody>
          <a:bodyPr anchor="t" rtlCol="false" tIns="0" lIns="0" bIns="0" rIns="0">
            <a:spAutoFit/>
          </a:bodyPr>
          <a:lstStyle/>
          <a:p>
            <a:pPr algn="l">
              <a:lnSpc>
                <a:spcPts val="3062"/>
              </a:lnSpc>
            </a:pPr>
            <a:r>
              <a:rPr lang="en-US" sz="1937">
                <a:solidFill>
                  <a:srgbClr val="E2E6E9"/>
                </a:solidFill>
                <a:latin typeface="Merriweather"/>
                <a:ea typeface="Merriweather"/>
                <a:cs typeface="Merriweather"/>
                <a:sym typeface="Merriweather"/>
              </a:rPr>
              <a:t>Chemosynthetic organisms rely on inorganic chemical compounds, like hydrogen sulfide or methane, as their primary energy source.</a:t>
            </a:r>
          </a:p>
        </p:txBody>
      </p:sp>
      <p:grpSp>
        <p:nvGrpSpPr>
          <p:cNvPr name="Group 12" id="12"/>
          <p:cNvGrpSpPr/>
          <p:nvPr/>
        </p:nvGrpSpPr>
        <p:grpSpPr>
          <a:xfrm rot="0">
            <a:off x="9262616" y="5095131"/>
            <a:ext cx="8166944" cy="2239267"/>
            <a:chOff x="0" y="0"/>
            <a:chExt cx="10889258" cy="2985690"/>
          </a:xfrm>
        </p:grpSpPr>
        <p:sp>
          <p:nvSpPr>
            <p:cNvPr name="Freeform 13" id="13"/>
            <p:cNvSpPr/>
            <p:nvPr/>
          </p:nvSpPr>
          <p:spPr>
            <a:xfrm flipH="false" flipV="false" rot="0">
              <a:off x="6350" y="6350"/>
              <a:ext cx="10876534" cy="2973070"/>
            </a:xfrm>
            <a:custGeom>
              <a:avLst/>
              <a:gdLst/>
              <a:ahLst/>
              <a:cxnLst/>
              <a:rect r="r" b="b" t="t" l="l"/>
              <a:pathLst>
                <a:path h="2973070" w="10876534">
                  <a:moveTo>
                    <a:pt x="0" y="138176"/>
                  </a:moveTo>
                  <a:cubicBezTo>
                    <a:pt x="0" y="61849"/>
                    <a:pt x="62103" y="0"/>
                    <a:pt x="138557" y="0"/>
                  </a:cubicBezTo>
                  <a:lnTo>
                    <a:pt x="10737976" y="0"/>
                  </a:lnTo>
                  <a:cubicBezTo>
                    <a:pt x="10814558" y="0"/>
                    <a:pt x="10876534" y="61849"/>
                    <a:pt x="10876534" y="138176"/>
                  </a:cubicBezTo>
                  <a:lnTo>
                    <a:pt x="10876534" y="2834894"/>
                  </a:lnTo>
                  <a:cubicBezTo>
                    <a:pt x="10876534" y="2911221"/>
                    <a:pt x="10814431" y="2973070"/>
                    <a:pt x="10737976" y="2973070"/>
                  </a:cubicBezTo>
                  <a:lnTo>
                    <a:pt x="138557" y="2973070"/>
                  </a:lnTo>
                  <a:cubicBezTo>
                    <a:pt x="62103" y="2972943"/>
                    <a:pt x="0" y="2911094"/>
                    <a:pt x="0" y="2834894"/>
                  </a:cubicBezTo>
                  <a:close/>
                </a:path>
              </a:pathLst>
            </a:custGeom>
            <a:solidFill>
              <a:srgbClr val="003180"/>
            </a:solidFill>
          </p:spPr>
        </p:sp>
        <p:sp>
          <p:nvSpPr>
            <p:cNvPr name="Freeform 14" id="14"/>
            <p:cNvSpPr/>
            <p:nvPr/>
          </p:nvSpPr>
          <p:spPr>
            <a:xfrm flipH="false" flipV="false" rot="0">
              <a:off x="0" y="0"/>
              <a:ext cx="10889234" cy="2985770"/>
            </a:xfrm>
            <a:custGeom>
              <a:avLst/>
              <a:gdLst/>
              <a:ahLst/>
              <a:cxnLst/>
              <a:rect r="r" b="b" t="t" l="l"/>
              <a:pathLst>
                <a:path h="2985770" w="10889234">
                  <a:moveTo>
                    <a:pt x="0" y="144526"/>
                  </a:moveTo>
                  <a:cubicBezTo>
                    <a:pt x="0" y="64643"/>
                    <a:pt x="64897" y="0"/>
                    <a:pt x="144907" y="0"/>
                  </a:cubicBezTo>
                  <a:lnTo>
                    <a:pt x="10744326" y="0"/>
                  </a:lnTo>
                  <a:lnTo>
                    <a:pt x="10744326" y="6350"/>
                  </a:lnTo>
                  <a:lnTo>
                    <a:pt x="10744326" y="0"/>
                  </a:lnTo>
                  <a:cubicBezTo>
                    <a:pt x="10824337" y="0"/>
                    <a:pt x="10889234" y="64643"/>
                    <a:pt x="10889234" y="144526"/>
                  </a:cubicBezTo>
                  <a:lnTo>
                    <a:pt x="10882884" y="144526"/>
                  </a:lnTo>
                  <a:lnTo>
                    <a:pt x="10889234" y="144526"/>
                  </a:lnTo>
                  <a:lnTo>
                    <a:pt x="10889234" y="2841244"/>
                  </a:lnTo>
                  <a:lnTo>
                    <a:pt x="10882884" y="2841244"/>
                  </a:lnTo>
                  <a:lnTo>
                    <a:pt x="10889234" y="2841244"/>
                  </a:lnTo>
                  <a:cubicBezTo>
                    <a:pt x="10889234" y="2921127"/>
                    <a:pt x="10824337" y="2985770"/>
                    <a:pt x="10744326" y="2985770"/>
                  </a:cubicBezTo>
                  <a:lnTo>
                    <a:pt x="10744326" y="2979420"/>
                  </a:lnTo>
                  <a:lnTo>
                    <a:pt x="10744326" y="2985770"/>
                  </a:lnTo>
                  <a:lnTo>
                    <a:pt x="144907" y="2985770"/>
                  </a:lnTo>
                  <a:lnTo>
                    <a:pt x="144907" y="2979420"/>
                  </a:lnTo>
                  <a:lnTo>
                    <a:pt x="144907" y="2985770"/>
                  </a:lnTo>
                  <a:cubicBezTo>
                    <a:pt x="64897" y="2985643"/>
                    <a:pt x="0" y="2921000"/>
                    <a:pt x="0" y="2841244"/>
                  </a:cubicBezTo>
                  <a:lnTo>
                    <a:pt x="0" y="144526"/>
                  </a:lnTo>
                  <a:lnTo>
                    <a:pt x="6350" y="144526"/>
                  </a:lnTo>
                  <a:lnTo>
                    <a:pt x="0" y="144526"/>
                  </a:lnTo>
                  <a:moveTo>
                    <a:pt x="12700" y="144526"/>
                  </a:moveTo>
                  <a:lnTo>
                    <a:pt x="12700" y="2841244"/>
                  </a:lnTo>
                  <a:lnTo>
                    <a:pt x="6350" y="2841244"/>
                  </a:lnTo>
                  <a:lnTo>
                    <a:pt x="12700" y="2841244"/>
                  </a:lnTo>
                  <a:cubicBezTo>
                    <a:pt x="12700" y="2914015"/>
                    <a:pt x="71882" y="2973070"/>
                    <a:pt x="144907" y="2973070"/>
                  </a:cubicBezTo>
                  <a:lnTo>
                    <a:pt x="10744326" y="2973070"/>
                  </a:lnTo>
                  <a:cubicBezTo>
                    <a:pt x="10817351" y="2973070"/>
                    <a:pt x="10876534" y="2914015"/>
                    <a:pt x="10876534" y="2841244"/>
                  </a:cubicBezTo>
                  <a:lnTo>
                    <a:pt x="10876534" y="144526"/>
                  </a:lnTo>
                  <a:cubicBezTo>
                    <a:pt x="10876534" y="71755"/>
                    <a:pt x="10817352" y="12700"/>
                    <a:pt x="10744327" y="12700"/>
                  </a:cubicBezTo>
                  <a:lnTo>
                    <a:pt x="144907" y="12700"/>
                  </a:lnTo>
                  <a:lnTo>
                    <a:pt x="144907" y="6350"/>
                  </a:lnTo>
                  <a:lnTo>
                    <a:pt x="144907" y="12700"/>
                  </a:lnTo>
                  <a:cubicBezTo>
                    <a:pt x="71882" y="12700"/>
                    <a:pt x="12700" y="71755"/>
                    <a:pt x="12700" y="144526"/>
                  </a:cubicBezTo>
                  <a:close/>
                </a:path>
              </a:pathLst>
            </a:custGeom>
            <a:solidFill>
              <a:srgbClr val="194A99"/>
            </a:solidFill>
          </p:spPr>
        </p:sp>
      </p:grpSp>
      <p:sp>
        <p:nvSpPr>
          <p:cNvPr name="TextBox 15" id="15"/>
          <p:cNvSpPr txBox="true"/>
          <p:nvPr/>
        </p:nvSpPr>
        <p:spPr>
          <a:xfrm rot="0">
            <a:off x="9523511" y="5336976"/>
            <a:ext cx="3083421" cy="404515"/>
          </a:xfrm>
          <a:prstGeom prst="rect">
            <a:avLst/>
          </a:prstGeom>
        </p:spPr>
        <p:txBody>
          <a:bodyPr anchor="t" rtlCol="false" tIns="0" lIns="0" bIns="0" rIns="0">
            <a:spAutoFit/>
          </a:bodyPr>
          <a:lstStyle/>
          <a:p>
            <a:pPr algn="l">
              <a:lnSpc>
                <a:spcPts val="3000"/>
              </a:lnSpc>
            </a:pPr>
            <a:r>
              <a:rPr lang="en-US" sz="2375">
                <a:solidFill>
                  <a:srgbClr val="E2E6E9"/>
                </a:solidFill>
                <a:latin typeface="Merriweather"/>
                <a:ea typeface="Merriweather"/>
                <a:cs typeface="Merriweather"/>
                <a:sym typeface="Merriweather"/>
              </a:rPr>
              <a:t>Chemical Gradient</a:t>
            </a:r>
          </a:p>
        </p:txBody>
      </p:sp>
      <p:sp>
        <p:nvSpPr>
          <p:cNvPr name="TextBox 16" id="16"/>
          <p:cNvSpPr txBox="true"/>
          <p:nvPr/>
        </p:nvSpPr>
        <p:spPr>
          <a:xfrm rot="0">
            <a:off x="9523511" y="5822751"/>
            <a:ext cx="7645153" cy="1250751"/>
          </a:xfrm>
          <a:prstGeom prst="rect">
            <a:avLst/>
          </a:prstGeom>
        </p:spPr>
        <p:txBody>
          <a:bodyPr anchor="t" rtlCol="false" tIns="0" lIns="0" bIns="0" rIns="0">
            <a:spAutoFit/>
          </a:bodyPr>
          <a:lstStyle/>
          <a:p>
            <a:pPr algn="l">
              <a:lnSpc>
                <a:spcPts val="3062"/>
              </a:lnSpc>
            </a:pPr>
            <a:r>
              <a:rPr lang="en-US" sz="1937">
                <a:solidFill>
                  <a:srgbClr val="E2E6E9"/>
                </a:solidFill>
                <a:latin typeface="Merriweather"/>
                <a:ea typeface="Merriweather"/>
                <a:cs typeface="Merriweather"/>
                <a:sym typeface="Merriweather"/>
              </a:rPr>
              <a:t>A difference in chemical concentration is required to drive chemosynthetic reactions, often found near hydrothermal vents or other geological features releasing chemicals.</a:t>
            </a:r>
          </a:p>
        </p:txBody>
      </p:sp>
      <p:grpSp>
        <p:nvGrpSpPr>
          <p:cNvPr name="Group 17" id="17"/>
          <p:cNvGrpSpPr/>
          <p:nvPr/>
        </p:nvGrpSpPr>
        <p:grpSpPr>
          <a:xfrm rot="0">
            <a:off x="858590" y="7571482"/>
            <a:ext cx="8166944" cy="1844576"/>
            <a:chOff x="0" y="0"/>
            <a:chExt cx="10889258" cy="2459435"/>
          </a:xfrm>
        </p:grpSpPr>
        <p:sp>
          <p:nvSpPr>
            <p:cNvPr name="Freeform 18" id="18"/>
            <p:cNvSpPr/>
            <p:nvPr/>
          </p:nvSpPr>
          <p:spPr>
            <a:xfrm flipH="false" flipV="false" rot="0">
              <a:off x="6350" y="6350"/>
              <a:ext cx="10876534" cy="2446782"/>
            </a:xfrm>
            <a:custGeom>
              <a:avLst/>
              <a:gdLst/>
              <a:ahLst/>
              <a:cxnLst/>
              <a:rect r="r" b="b" t="t" l="l"/>
              <a:pathLst>
                <a:path h="2446782" w="10876534">
                  <a:moveTo>
                    <a:pt x="0" y="138176"/>
                  </a:moveTo>
                  <a:cubicBezTo>
                    <a:pt x="0" y="61849"/>
                    <a:pt x="62103" y="0"/>
                    <a:pt x="138684" y="0"/>
                  </a:cubicBezTo>
                  <a:lnTo>
                    <a:pt x="10737850" y="0"/>
                  </a:lnTo>
                  <a:cubicBezTo>
                    <a:pt x="10814431" y="0"/>
                    <a:pt x="10876534" y="61849"/>
                    <a:pt x="10876534" y="138176"/>
                  </a:cubicBezTo>
                  <a:lnTo>
                    <a:pt x="10876534" y="2308606"/>
                  </a:lnTo>
                  <a:cubicBezTo>
                    <a:pt x="10876534" y="2384933"/>
                    <a:pt x="10814431" y="2446782"/>
                    <a:pt x="10737850" y="2446782"/>
                  </a:cubicBezTo>
                  <a:lnTo>
                    <a:pt x="138684" y="2446782"/>
                  </a:lnTo>
                  <a:cubicBezTo>
                    <a:pt x="62103" y="2446782"/>
                    <a:pt x="0" y="2384933"/>
                    <a:pt x="0" y="2308606"/>
                  </a:cubicBezTo>
                  <a:close/>
                </a:path>
              </a:pathLst>
            </a:custGeom>
            <a:solidFill>
              <a:srgbClr val="003180"/>
            </a:solidFill>
          </p:spPr>
        </p:sp>
        <p:sp>
          <p:nvSpPr>
            <p:cNvPr name="Freeform 19" id="19"/>
            <p:cNvSpPr/>
            <p:nvPr/>
          </p:nvSpPr>
          <p:spPr>
            <a:xfrm flipH="false" flipV="false" rot="0">
              <a:off x="0" y="0"/>
              <a:ext cx="10889234" cy="2459482"/>
            </a:xfrm>
            <a:custGeom>
              <a:avLst/>
              <a:gdLst/>
              <a:ahLst/>
              <a:cxnLst/>
              <a:rect r="r" b="b" t="t" l="l"/>
              <a:pathLst>
                <a:path h="2459482" w="10889234">
                  <a:moveTo>
                    <a:pt x="0" y="144526"/>
                  </a:moveTo>
                  <a:cubicBezTo>
                    <a:pt x="0" y="64643"/>
                    <a:pt x="65024" y="0"/>
                    <a:pt x="145034" y="0"/>
                  </a:cubicBezTo>
                  <a:lnTo>
                    <a:pt x="10744200" y="0"/>
                  </a:lnTo>
                  <a:lnTo>
                    <a:pt x="10744200" y="6350"/>
                  </a:lnTo>
                  <a:lnTo>
                    <a:pt x="10744200" y="0"/>
                  </a:lnTo>
                  <a:cubicBezTo>
                    <a:pt x="10824337" y="0"/>
                    <a:pt x="10889234" y="64643"/>
                    <a:pt x="10889234" y="144526"/>
                  </a:cubicBezTo>
                  <a:lnTo>
                    <a:pt x="10882884" y="144526"/>
                  </a:lnTo>
                  <a:lnTo>
                    <a:pt x="10889234" y="144526"/>
                  </a:lnTo>
                  <a:lnTo>
                    <a:pt x="10889234" y="2314956"/>
                  </a:lnTo>
                  <a:lnTo>
                    <a:pt x="10882884" y="2314956"/>
                  </a:lnTo>
                  <a:lnTo>
                    <a:pt x="10889234" y="2314956"/>
                  </a:lnTo>
                  <a:cubicBezTo>
                    <a:pt x="10889234" y="2394839"/>
                    <a:pt x="10824210" y="2459482"/>
                    <a:pt x="10744200" y="2459482"/>
                  </a:cubicBezTo>
                  <a:lnTo>
                    <a:pt x="10744200" y="2453132"/>
                  </a:lnTo>
                  <a:lnTo>
                    <a:pt x="10744200" y="2459482"/>
                  </a:lnTo>
                  <a:lnTo>
                    <a:pt x="145034" y="2459482"/>
                  </a:lnTo>
                  <a:lnTo>
                    <a:pt x="145034" y="2453132"/>
                  </a:lnTo>
                  <a:lnTo>
                    <a:pt x="145034" y="2459482"/>
                  </a:lnTo>
                  <a:cubicBezTo>
                    <a:pt x="65024" y="2459482"/>
                    <a:pt x="0" y="2394712"/>
                    <a:pt x="0" y="2314956"/>
                  </a:cubicBezTo>
                  <a:lnTo>
                    <a:pt x="0" y="144526"/>
                  </a:lnTo>
                  <a:lnTo>
                    <a:pt x="6350" y="144526"/>
                  </a:lnTo>
                  <a:lnTo>
                    <a:pt x="0" y="144526"/>
                  </a:lnTo>
                  <a:moveTo>
                    <a:pt x="12700" y="144526"/>
                  </a:moveTo>
                  <a:lnTo>
                    <a:pt x="12700" y="2314956"/>
                  </a:lnTo>
                  <a:lnTo>
                    <a:pt x="6350" y="2314956"/>
                  </a:lnTo>
                  <a:lnTo>
                    <a:pt x="12700" y="2314956"/>
                  </a:lnTo>
                  <a:cubicBezTo>
                    <a:pt x="12700" y="2387727"/>
                    <a:pt x="71882" y="2446782"/>
                    <a:pt x="145034" y="2446782"/>
                  </a:cubicBezTo>
                  <a:lnTo>
                    <a:pt x="10744200" y="2446782"/>
                  </a:lnTo>
                  <a:cubicBezTo>
                    <a:pt x="10817352" y="2446782"/>
                    <a:pt x="10876534" y="2387727"/>
                    <a:pt x="10876534" y="2314956"/>
                  </a:cubicBezTo>
                  <a:lnTo>
                    <a:pt x="10876534" y="144526"/>
                  </a:lnTo>
                  <a:cubicBezTo>
                    <a:pt x="10876534" y="71755"/>
                    <a:pt x="10817352" y="12700"/>
                    <a:pt x="10744200" y="12700"/>
                  </a:cubicBezTo>
                  <a:lnTo>
                    <a:pt x="145034" y="12700"/>
                  </a:lnTo>
                  <a:lnTo>
                    <a:pt x="145034" y="6350"/>
                  </a:lnTo>
                  <a:lnTo>
                    <a:pt x="145034" y="12700"/>
                  </a:lnTo>
                  <a:cubicBezTo>
                    <a:pt x="71882" y="12700"/>
                    <a:pt x="12700" y="71755"/>
                    <a:pt x="12700" y="144526"/>
                  </a:cubicBezTo>
                  <a:close/>
                </a:path>
              </a:pathLst>
            </a:custGeom>
            <a:solidFill>
              <a:srgbClr val="194A99"/>
            </a:solidFill>
          </p:spPr>
        </p:sp>
      </p:grpSp>
      <p:sp>
        <p:nvSpPr>
          <p:cNvPr name="TextBox 20" id="20"/>
          <p:cNvSpPr txBox="true"/>
          <p:nvPr/>
        </p:nvSpPr>
        <p:spPr>
          <a:xfrm rot="0">
            <a:off x="1119485" y="7813327"/>
            <a:ext cx="3083421" cy="404515"/>
          </a:xfrm>
          <a:prstGeom prst="rect">
            <a:avLst/>
          </a:prstGeom>
        </p:spPr>
        <p:txBody>
          <a:bodyPr anchor="t" rtlCol="false" tIns="0" lIns="0" bIns="0" rIns="0">
            <a:spAutoFit/>
          </a:bodyPr>
          <a:lstStyle/>
          <a:p>
            <a:pPr algn="l">
              <a:lnSpc>
                <a:spcPts val="3000"/>
              </a:lnSpc>
            </a:pPr>
            <a:r>
              <a:rPr lang="en-US" sz="2375">
                <a:solidFill>
                  <a:srgbClr val="E2E6E9"/>
                </a:solidFill>
                <a:latin typeface="Merriweather"/>
                <a:ea typeface="Merriweather"/>
                <a:cs typeface="Merriweather"/>
                <a:sym typeface="Merriweather"/>
              </a:rPr>
              <a:t>Water</a:t>
            </a:r>
          </a:p>
        </p:txBody>
      </p:sp>
      <p:sp>
        <p:nvSpPr>
          <p:cNvPr name="TextBox 21" id="21"/>
          <p:cNvSpPr txBox="true"/>
          <p:nvPr/>
        </p:nvSpPr>
        <p:spPr>
          <a:xfrm rot="0">
            <a:off x="1119485" y="8299102"/>
            <a:ext cx="7645153" cy="856059"/>
          </a:xfrm>
          <a:prstGeom prst="rect">
            <a:avLst/>
          </a:prstGeom>
        </p:spPr>
        <p:txBody>
          <a:bodyPr anchor="t" rtlCol="false" tIns="0" lIns="0" bIns="0" rIns="0">
            <a:spAutoFit/>
          </a:bodyPr>
          <a:lstStyle/>
          <a:p>
            <a:pPr algn="l">
              <a:lnSpc>
                <a:spcPts val="3062"/>
              </a:lnSpc>
            </a:pPr>
            <a:r>
              <a:rPr lang="en-US" sz="1937">
                <a:solidFill>
                  <a:srgbClr val="E2E6E9"/>
                </a:solidFill>
                <a:latin typeface="Merriweather"/>
                <a:ea typeface="Merriweather"/>
                <a:cs typeface="Merriweather"/>
                <a:sym typeface="Merriweather"/>
              </a:rPr>
              <a:t>Chemosynthesis, like all biological processes, requires water as a solvent and medium for chemical reactions.</a:t>
            </a:r>
          </a:p>
        </p:txBody>
      </p:sp>
      <p:grpSp>
        <p:nvGrpSpPr>
          <p:cNvPr name="Group 22" id="22"/>
          <p:cNvGrpSpPr/>
          <p:nvPr/>
        </p:nvGrpSpPr>
        <p:grpSpPr>
          <a:xfrm rot="0">
            <a:off x="9262616" y="7571482"/>
            <a:ext cx="8166944" cy="1844576"/>
            <a:chOff x="0" y="0"/>
            <a:chExt cx="10889258" cy="2459435"/>
          </a:xfrm>
        </p:grpSpPr>
        <p:sp>
          <p:nvSpPr>
            <p:cNvPr name="Freeform 23" id="23"/>
            <p:cNvSpPr/>
            <p:nvPr/>
          </p:nvSpPr>
          <p:spPr>
            <a:xfrm flipH="false" flipV="false" rot="0">
              <a:off x="6350" y="6350"/>
              <a:ext cx="10876534" cy="2446782"/>
            </a:xfrm>
            <a:custGeom>
              <a:avLst/>
              <a:gdLst/>
              <a:ahLst/>
              <a:cxnLst/>
              <a:rect r="r" b="b" t="t" l="l"/>
              <a:pathLst>
                <a:path h="2446782" w="10876534">
                  <a:moveTo>
                    <a:pt x="0" y="138176"/>
                  </a:moveTo>
                  <a:cubicBezTo>
                    <a:pt x="0" y="61849"/>
                    <a:pt x="62103" y="0"/>
                    <a:pt x="138684" y="0"/>
                  </a:cubicBezTo>
                  <a:lnTo>
                    <a:pt x="10737850" y="0"/>
                  </a:lnTo>
                  <a:cubicBezTo>
                    <a:pt x="10814431" y="0"/>
                    <a:pt x="10876534" y="61849"/>
                    <a:pt x="10876534" y="138176"/>
                  </a:cubicBezTo>
                  <a:lnTo>
                    <a:pt x="10876534" y="2308606"/>
                  </a:lnTo>
                  <a:cubicBezTo>
                    <a:pt x="10876534" y="2384933"/>
                    <a:pt x="10814431" y="2446782"/>
                    <a:pt x="10737850" y="2446782"/>
                  </a:cubicBezTo>
                  <a:lnTo>
                    <a:pt x="138684" y="2446782"/>
                  </a:lnTo>
                  <a:cubicBezTo>
                    <a:pt x="62103" y="2446782"/>
                    <a:pt x="0" y="2384933"/>
                    <a:pt x="0" y="2308606"/>
                  </a:cubicBezTo>
                  <a:close/>
                </a:path>
              </a:pathLst>
            </a:custGeom>
            <a:solidFill>
              <a:srgbClr val="003180"/>
            </a:solidFill>
          </p:spPr>
        </p:sp>
        <p:sp>
          <p:nvSpPr>
            <p:cNvPr name="Freeform 24" id="24"/>
            <p:cNvSpPr/>
            <p:nvPr/>
          </p:nvSpPr>
          <p:spPr>
            <a:xfrm flipH="false" flipV="false" rot="0">
              <a:off x="0" y="0"/>
              <a:ext cx="10889234" cy="2459482"/>
            </a:xfrm>
            <a:custGeom>
              <a:avLst/>
              <a:gdLst/>
              <a:ahLst/>
              <a:cxnLst/>
              <a:rect r="r" b="b" t="t" l="l"/>
              <a:pathLst>
                <a:path h="2459482" w="10889234">
                  <a:moveTo>
                    <a:pt x="0" y="144526"/>
                  </a:moveTo>
                  <a:cubicBezTo>
                    <a:pt x="0" y="64643"/>
                    <a:pt x="65024" y="0"/>
                    <a:pt x="145034" y="0"/>
                  </a:cubicBezTo>
                  <a:lnTo>
                    <a:pt x="10744200" y="0"/>
                  </a:lnTo>
                  <a:lnTo>
                    <a:pt x="10744200" y="6350"/>
                  </a:lnTo>
                  <a:lnTo>
                    <a:pt x="10744200" y="0"/>
                  </a:lnTo>
                  <a:cubicBezTo>
                    <a:pt x="10824337" y="0"/>
                    <a:pt x="10889234" y="64643"/>
                    <a:pt x="10889234" y="144526"/>
                  </a:cubicBezTo>
                  <a:lnTo>
                    <a:pt x="10882884" y="144526"/>
                  </a:lnTo>
                  <a:lnTo>
                    <a:pt x="10889234" y="144526"/>
                  </a:lnTo>
                  <a:lnTo>
                    <a:pt x="10889234" y="2314956"/>
                  </a:lnTo>
                  <a:lnTo>
                    <a:pt x="10882884" y="2314956"/>
                  </a:lnTo>
                  <a:lnTo>
                    <a:pt x="10889234" y="2314956"/>
                  </a:lnTo>
                  <a:cubicBezTo>
                    <a:pt x="10889234" y="2394839"/>
                    <a:pt x="10824210" y="2459482"/>
                    <a:pt x="10744200" y="2459482"/>
                  </a:cubicBezTo>
                  <a:lnTo>
                    <a:pt x="10744200" y="2453132"/>
                  </a:lnTo>
                  <a:lnTo>
                    <a:pt x="10744200" y="2459482"/>
                  </a:lnTo>
                  <a:lnTo>
                    <a:pt x="145034" y="2459482"/>
                  </a:lnTo>
                  <a:lnTo>
                    <a:pt x="145034" y="2453132"/>
                  </a:lnTo>
                  <a:lnTo>
                    <a:pt x="145034" y="2459482"/>
                  </a:lnTo>
                  <a:cubicBezTo>
                    <a:pt x="65024" y="2459482"/>
                    <a:pt x="0" y="2394712"/>
                    <a:pt x="0" y="2314956"/>
                  </a:cubicBezTo>
                  <a:lnTo>
                    <a:pt x="0" y="144526"/>
                  </a:lnTo>
                  <a:lnTo>
                    <a:pt x="6350" y="144526"/>
                  </a:lnTo>
                  <a:lnTo>
                    <a:pt x="0" y="144526"/>
                  </a:lnTo>
                  <a:moveTo>
                    <a:pt x="12700" y="144526"/>
                  </a:moveTo>
                  <a:lnTo>
                    <a:pt x="12700" y="2314956"/>
                  </a:lnTo>
                  <a:lnTo>
                    <a:pt x="6350" y="2314956"/>
                  </a:lnTo>
                  <a:lnTo>
                    <a:pt x="12700" y="2314956"/>
                  </a:lnTo>
                  <a:cubicBezTo>
                    <a:pt x="12700" y="2387727"/>
                    <a:pt x="71882" y="2446782"/>
                    <a:pt x="145034" y="2446782"/>
                  </a:cubicBezTo>
                  <a:lnTo>
                    <a:pt x="10744200" y="2446782"/>
                  </a:lnTo>
                  <a:cubicBezTo>
                    <a:pt x="10817352" y="2446782"/>
                    <a:pt x="10876534" y="2387727"/>
                    <a:pt x="10876534" y="2314956"/>
                  </a:cubicBezTo>
                  <a:lnTo>
                    <a:pt x="10876534" y="144526"/>
                  </a:lnTo>
                  <a:cubicBezTo>
                    <a:pt x="10876534" y="71755"/>
                    <a:pt x="10817352" y="12700"/>
                    <a:pt x="10744200" y="12700"/>
                  </a:cubicBezTo>
                  <a:lnTo>
                    <a:pt x="145034" y="12700"/>
                  </a:lnTo>
                  <a:lnTo>
                    <a:pt x="145034" y="6350"/>
                  </a:lnTo>
                  <a:lnTo>
                    <a:pt x="145034" y="12700"/>
                  </a:lnTo>
                  <a:cubicBezTo>
                    <a:pt x="71882" y="12700"/>
                    <a:pt x="12700" y="71755"/>
                    <a:pt x="12700" y="144526"/>
                  </a:cubicBezTo>
                  <a:close/>
                </a:path>
              </a:pathLst>
            </a:custGeom>
            <a:solidFill>
              <a:srgbClr val="194A99"/>
            </a:solidFill>
          </p:spPr>
        </p:sp>
      </p:grpSp>
      <p:sp>
        <p:nvSpPr>
          <p:cNvPr name="TextBox 25" id="25"/>
          <p:cNvSpPr txBox="true"/>
          <p:nvPr/>
        </p:nvSpPr>
        <p:spPr>
          <a:xfrm rot="0">
            <a:off x="9523511" y="7813327"/>
            <a:ext cx="3301454" cy="404515"/>
          </a:xfrm>
          <a:prstGeom prst="rect">
            <a:avLst/>
          </a:prstGeom>
        </p:spPr>
        <p:txBody>
          <a:bodyPr anchor="t" rtlCol="false" tIns="0" lIns="0" bIns="0" rIns="0">
            <a:spAutoFit/>
          </a:bodyPr>
          <a:lstStyle/>
          <a:p>
            <a:pPr algn="l">
              <a:lnSpc>
                <a:spcPts val="3000"/>
              </a:lnSpc>
            </a:pPr>
            <a:r>
              <a:rPr lang="en-US" sz="2375">
                <a:solidFill>
                  <a:srgbClr val="E2E6E9"/>
                </a:solidFill>
                <a:latin typeface="Merriweather"/>
                <a:ea typeface="Merriweather"/>
                <a:cs typeface="Merriweather"/>
                <a:sym typeface="Merriweather"/>
              </a:rPr>
              <a:t>Suitable Temperature</a:t>
            </a:r>
          </a:p>
        </p:txBody>
      </p:sp>
      <p:sp>
        <p:nvSpPr>
          <p:cNvPr name="TextBox 26" id="26"/>
          <p:cNvSpPr txBox="true"/>
          <p:nvPr/>
        </p:nvSpPr>
        <p:spPr>
          <a:xfrm rot="0">
            <a:off x="9523511" y="8299102"/>
            <a:ext cx="7645153" cy="856059"/>
          </a:xfrm>
          <a:prstGeom prst="rect">
            <a:avLst/>
          </a:prstGeom>
        </p:spPr>
        <p:txBody>
          <a:bodyPr anchor="t" rtlCol="false" tIns="0" lIns="0" bIns="0" rIns="0">
            <a:spAutoFit/>
          </a:bodyPr>
          <a:lstStyle/>
          <a:p>
            <a:pPr algn="l">
              <a:lnSpc>
                <a:spcPts val="3062"/>
              </a:lnSpc>
            </a:pPr>
            <a:r>
              <a:rPr lang="en-US" sz="1937">
                <a:solidFill>
                  <a:srgbClr val="E2E6E9"/>
                </a:solidFill>
                <a:latin typeface="Merriweather"/>
                <a:ea typeface="Merriweather"/>
                <a:cs typeface="Merriweather"/>
                <a:sym typeface="Merriweather"/>
              </a:rPr>
              <a:t>Chemosynthetic organisms have adapted to survive in a range of temperatures, some thriving near vents with extreme heat.</a:t>
            </a:r>
          </a:p>
        </p:txBody>
      </p:sp>
      <p:sp>
        <p:nvSpPr>
          <p:cNvPr name="Freeform 27" id="27" descr="preencoded.png"/>
          <p:cNvSpPr/>
          <p:nvPr/>
        </p:nvSpPr>
        <p:spPr>
          <a:xfrm flipH="false" flipV="false" rot="0">
            <a:off x="3472464" y="8733118"/>
            <a:ext cx="2153256" cy="514350"/>
          </a:xfrm>
          <a:custGeom>
            <a:avLst/>
            <a:gdLst/>
            <a:ahLst/>
            <a:cxnLst/>
            <a:rect r="r" b="b" t="t" l="l"/>
            <a:pathLst>
              <a:path h="514350" w="2153256">
                <a:moveTo>
                  <a:pt x="0" y="0"/>
                </a:moveTo>
                <a:lnTo>
                  <a:pt x="2153257" y="0"/>
                </a:lnTo>
                <a:lnTo>
                  <a:pt x="2153257" y="514350"/>
                </a:lnTo>
                <a:lnTo>
                  <a:pt x="0" y="514350"/>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74902"/>
              </a:srgbClr>
            </a:solidFill>
          </p:spPr>
        </p:sp>
      </p:grpSp>
      <p:sp>
        <p:nvSpPr>
          <p:cNvPr name="TextBox 5" id="5"/>
          <p:cNvSpPr txBox="true"/>
          <p:nvPr/>
        </p:nvSpPr>
        <p:spPr>
          <a:xfrm rot="0">
            <a:off x="1079748" y="1353591"/>
            <a:ext cx="11116567" cy="992684"/>
          </a:xfrm>
          <a:prstGeom prst="rect">
            <a:avLst/>
          </a:prstGeom>
        </p:spPr>
        <p:txBody>
          <a:bodyPr anchor="t" rtlCol="false" tIns="0" lIns="0" bIns="0" rIns="0">
            <a:spAutoFit/>
          </a:bodyPr>
          <a:lstStyle/>
          <a:p>
            <a:pPr algn="l">
              <a:lnSpc>
                <a:spcPts val="7562"/>
              </a:lnSpc>
            </a:pPr>
            <a:r>
              <a:rPr lang="en-US" sz="6062">
                <a:solidFill>
                  <a:srgbClr val="F5F0F0"/>
                </a:solidFill>
                <a:latin typeface="Merriweather"/>
                <a:ea typeface="Merriweather"/>
                <a:cs typeface="Merriweather"/>
                <a:sym typeface="Merriweather"/>
              </a:rPr>
              <a:t>Seafloor Hydrothermal Vents</a:t>
            </a:r>
          </a:p>
        </p:txBody>
      </p:sp>
      <p:sp>
        <p:nvSpPr>
          <p:cNvPr name="TextBox 6" id="6"/>
          <p:cNvSpPr txBox="true"/>
          <p:nvPr/>
        </p:nvSpPr>
        <p:spPr>
          <a:xfrm rot="0">
            <a:off x="1079748" y="3107977"/>
            <a:ext cx="4501009" cy="491430"/>
          </a:xfrm>
          <a:prstGeom prst="rect">
            <a:avLst/>
          </a:prstGeom>
        </p:spPr>
        <p:txBody>
          <a:bodyPr anchor="t" rtlCol="false" tIns="0" lIns="0" bIns="0" rIns="0">
            <a:spAutoFit/>
          </a:bodyPr>
          <a:lstStyle/>
          <a:p>
            <a:pPr algn="l">
              <a:lnSpc>
                <a:spcPts val="3749"/>
              </a:lnSpc>
            </a:pPr>
            <a:r>
              <a:rPr lang="en-US" sz="3000">
                <a:solidFill>
                  <a:srgbClr val="F5F0F0"/>
                </a:solidFill>
                <a:latin typeface="Merriweather"/>
                <a:ea typeface="Merriweather"/>
                <a:cs typeface="Merriweather"/>
                <a:sym typeface="Merriweather"/>
              </a:rPr>
              <a:t>Hot Springs of the Deep</a:t>
            </a:r>
          </a:p>
        </p:txBody>
      </p:sp>
      <p:sp>
        <p:nvSpPr>
          <p:cNvPr name="TextBox 7" id="7"/>
          <p:cNvSpPr txBox="true"/>
          <p:nvPr/>
        </p:nvSpPr>
        <p:spPr>
          <a:xfrm rot="0">
            <a:off x="1079748" y="3812679"/>
            <a:ext cx="7687866" cy="2069306"/>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Hydrothermal vents are cracks in the ocean floor where geothermally heated water is released. This water is rich in dissolved minerals, including hydrogen sulfide and methane.</a:t>
            </a:r>
          </a:p>
        </p:txBody>
      </p:sp>
      <p:sp>
        <p:nvSpPr>
          <p:cNvPr name="TextBox 8" id="8"/>
          <p:cNvSpPr txBox="true"/>
          <p:nvPr/>
        </p:nvSpPr>
        <p:spPr>
          <a:xfrm rot="0">
            <a:off x="1079748" y="6064300"/>
            <a:ext cx="7687866" cy="1575792"/>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These vents are found near areas of volcanic activity, typically along mid-ocean ridges or near subduction zones.</a:t>
            </a:r>
          </a:p>
        </p:txBody>
      </p:sp>
      <p:sp>
        <p:nvSpPr>
          <p:cNvPr name="TextBox 9" id="9"/>
          <p:cNvSpPr txBox="true"/>
          <p:nvPr/>
        </p:nvSpPr>
        <p:spPr>
          <a:xfrm rot="0">
            <a:off x="9529911" y="3107977"/>
            <a:ext cx="4126855" cy="491430"/>
          </a:xfrm>
          <a:prstGeom prst="rect">
            <a:avLst/>
          </a:prstGeom>
        </p:spPr>
        <p:txBody>
          <a:bodyPr anchor="t" rtlCol="false" tIns="0" lIns="0" bIns="0" rIns="0">
            <a:spAutoFit/>
          </a:bodyPr>
          <a:lstStyle/>
          <a:p>
            <a:pPr algn="l">
              <a:lnSpc>
                <a:spcPts val="3749"/>
              </a:lnSpc>
            </a:pPr>
            <a:r>
              <a:rPr lang="en-US" sz="3000">
                <a:solidFill>
                  <a:srgbClr val="F5F0F0"/>
                </a:solidFill>
                <a:latin typeface="Merriweather"/>
                <a:ea typeface="Merriweather"/>
                <a:cs typeface="Merriweather"/>
                <a:sym typeface="Merriweather"/>
              </a:rPr>
              <a:t>Life-Sustaining Oasis</a:t>
            </a:r>
          </a:p>
        </p:txBody>
      </p:sp>
      <p:sp>
        <p:nvSpPr>
          <p:cNvPr name="TextBox 10" id="10"/>
          <p:cNvSpPr txBox="true"/>
          <p:nvPr/>
        </p:nvSpPr>
        <p:spPr>
          <a:xfrm rot="0">
            <a:off x="9529911" y="3812679"/>
            <a:ext cx="7687866" cy="2069306"/>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Hydrothermal vents provide a unique energy source for chemosynthetic organisms. They create a localized ecosystem teeming with life, even in the absence of sunlight.</a:t>
            </a:r>
          </a:p>
        </p:txBody>
      </p:sp>
      <p:sp>
        <p:nvSpPr>
          <p:cNvPr name="TextBox 11" id="11"/>
          <p:cNvSpPr txBox="true"/>
          <p:nvPr/>
        </p:nvSpPr>
        <p:spPr>
          <a:xfrm rot="0">
            <a:off x="9529911" y="6064300"/>
            <a:ext cx="7687866" cy="2562820"/>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The vent environment is extreme, with high temperatures, pressure, and chemical concentrations, but these conditions have shaped the unique adaptations of the organisms that inhabit these regions.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7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9530"/>
          </a:xfrm>
          <a:custGeom>
            <a:avLst/>
            <a:gdLst/>
            <a:ahLst/>
            <a:cxnLst/>
            <a:rect r="r" b="b" t="t" l="l"/>
            <a:pathLst>
              <a:path h="10289530" w="6858000">
                <a:moveTo>
                  <a:pt x="0" y="0"/>
                </a:moveTo>
                <a:lnTo>
                  <a:pt x="6858000" y="0"/>
                </a:lnTo>
                <a:lnTo>
                  <a:pt x="6858000" y="10289530"/>
                </a:lnTo>
                <a:lnTo>
                  <a:pt x="0" y="10289530"/>
                </a:lnTo>
                <a:lnTo>
                  <a:pt x="0" y="0"/>
                </a:lnTo>
                <a:close/>
              </a:path>
            </a:pathLst>
          </a:custGeom>
          <a:blipFill>
            <a:blip r:embed="rId5"/>
            <a:stretch>
              <a:fillRect l="-12" t="0" r="-12" b="0"/>
            </a:stretch>
          </a:blipFill>
        </p:spPr>
      </p:sp>
      <p:sp>
        <p:nvSpPr>
          <p:cNvPr name="TextBox 7" id="7"/>
          <p:cNvSpPr txBox="true"/>
          <p:nvPr/>
        </p:nvSpPr>
        <p:spPr>
          <a:xfrm rot="0">
            <a:off x="854720" y="633561"/>
            <a:ext cx="9720560" cy="1564481"/>
          </a:xfrm>
          <a:prstGeom prst="rect">
            <a:avLst/>
          </a:prstGeom>
        </p:spPr>
        <p:txBody>
          <a:bodyPr anchor="t" rtlCol="false" tIns="0" lIns="0" bIns="0" rIns="0">
            <a:spAutoFit/>
          </a:bodyPr>
          <a:lstStyle/>
          <a:p>
            <a:pPr algn="l">
              <a:lnSpc>
                <a:spcPts val="6000"/>
              </a:lnSpc>
            </a:pPr>
            <a:r>
              <a:rPr lang="en-US" sz="4750">
                <a:solidFill>
                  <a:srgbClr val="F5F0F0"/>
                </a:solidFill>
                <a:latin typeface="Merriweather"/>
                <a:ea typeface="Merriweather"/>
                <a:cs typeface="Merriweather"/>
                <a:sym typeface="Merriweather"/>
              </a:rPr>
              <a:t>Potential Habitats on Ocean Worlds</a:t>
            </a:r>
          </a:p>
        </p:txBody>
      </p:sp>
      <p:grpSp>
        <p:nvGrpSpPr>
          <p:cNvPr name="Group 8" id="8"/>
          <p:cNvGrpSpPr/>
          <p:nvPr/>
        </p:nvGrpSpPr>
        <p:grpSpPr>
          <a:xfrm rot="0">
            <a:off x="1206699" y="2564309"/>
            <a:ext cx="28575" cy="7053560"/>
            <a:chOff x="0" y="0"/>
            <a:chExt cx="38100" cy="9404747"/>
          </a:xfrm>
        </p:grpSpPr>
        <p:sp>
          <p:nvSpPr>
            <p:cNvPr name="Freeform 9" id="9"/>
            <p:cNvSpPr/>
            <p:nvPr/>
          </p:nvSpPr>
          <p:spPr>
            <a:xfrm flipH="false" flipV="false" rot="0">
              <a:off x="0" y="0"/>
              <a:ext cx="38100" cy="9404731"/>
            </a:xfrm>
            <a:custGeom>
              <a:avLst/>
              <a:gdLst/>
              <a:ahLst/>
              <a:cxnLst/>
              <a:rect r="r" b="b" t="t" l="l"/>
              <a:pathLst>
                <a:path h="9404731" w="38100">
                  <a:moveTo>
                    <a:pt x="0" y="19050"/>
                  </a:moveTo>
                  <a:cubicBezTo>
                    <a:pt x="0" y="8509"/>
                    <a:pt x="8509" y="0"/>
                    <a:pt x="19050" y="0"/>
                  </a:cubicBezTo>
                  <a:cubicBezTo>
                    <a:pt x="29591" y="0"/>
                    <a:pt x="38100" y="8509"/>
                    <a:pt x="38100" y="19050"/>
                  </a:cubicBezTo>
                  <a:lnTo>
                    <a:pt x="38100" y="9385681"/>
                  </a:lnTo>
                  <a:cubicBezTo>
                    <a:pt x="38100" y="9396223"/>
                    <a:pt x="29591" y="9404731"/>
                    <a:pt x="19050" y="9404731"/>
                  </a:cubicBezTo>
                  <a:cubicBezTo>
                    <a:pt x="8509" y="9404731"/>
                    <a:pt x="0" y="9396223"/>
                    <a:pt x="0" y="9385681"/>
                  </a:cubicBezTo>
                  <a:close/>
                </a:path>
              </a:pathLst>
            </a:custGeom>
            <a:solidFill>
              <a:srgbClr val="194A99"/>
            </a:solidFill>
          </p:spPr>
        </p:sp>
      </p:grpSp>
      <p:grpSp>
        <p:nvGrpSpPr>
          <p:cNvPr name="Group 10" id="10"/>
          <p:cNvGrpSpPr/>
          <p:nvPr/>
        </p:nvGrpSpPr>
        <p:grpSpPr>
          <a:xfrm rot="0">
            <a:off x="1467147" y="3099495"/>
            <a:ext cx="854720" cy="28575"/>
            <a:chOff x="0" y="0"/>
            <a:chExt cx="1139627" cy="38100"/>
          </a:xfrm>
        </p:grpSpPr>
        <p:sp>
          <p:nvSpPr>
            <p:cNvPr name="Freeform 11" id="11"/>
            <p:cNvSpPr/>
            <p:nvPr/>
          </p:nvSpPr>
          <p:spPr>
            <a:xfrm flipH="false" flipV="false" rot="0">
              <a:off x="0" y="0"/>
              <a:ext cx="1139571" cy="38100"/>
            </a:xfrm>
            <a:custGeom>
              <a:avLst/>
              <a:gdLst/>
              <a:ahLst/>
              <a:cxnLst/>
              <a:rect r="r" b="b" t="t" l="l"/>
              <a:pathLst>
                <a:path h="38100" w="1139571">
                  <a:moveTo>
                    <a:pt x="0" y="19050"/>
                  </a:moveTo>
                  <a:cubicBezTo>
                    <a:pt x="0" y="8509"/>
                    <a:pt x="8509" y="0"/>
                    <a:pt x="19050" y="0"/>
                  </a:cubicBezTo>
                  <a:lnTo>
                    <a:pt x="1120521" y="0"/>
                  </a:lnTo>
                  <a:cubicBezTo>
                    <a:pt x="1131062" y="0"/>
                    <a:pt x="1139571" y="8509"/>
                    <a:pt x="1139571" y="19050"/>
                  </a:cubicBezTo>
                  <a:cubicBezTo>
                    <a:pt x="1139571" y="29591"/>
                    <a:pt x="1131062" y="38100"/>
                    <a:pt x="1120521" y="38100"/>
                  </a:cubicBezTo>
                  <a:lnTo>
                    <a:pt x="19050" y="38100"/>
                  </a:lnTo>
                  <a:cubicBezTo>
                    <a:pt x="8509" y="38100"/>
                    <a:pt x="0" y="29591"/>
                    <a:pt x="0" y="19050"/>
                  </a:cubicBezTo>
                  <a:close/>
                </a:path>
              </a:pathLst>
            </a:custGeom>
            <a:solidFill>
              <a:srgbClr val="194A99"/>
            </a:solidFill>
          </p:spPr>
        </p:sp>
      </p:grpSp>
      <p:grpSp>
        <p:nvGrpSpPr>
          <p:cNvPr name="Group 12" id="12"/>
          <p:cNvGrpSpPr/>
          <p:nvPr/>
        </p:nvGrpSpPr>
        <p:grpSpPr>
          <a:xfrm rot="0">
            <a:off x="941486" y="2834282"/>
            <a:ext cx="558999" cy="558999"/>
            <a:chOff x="0" y="0"/>
            <a:chExt cx="745332" cy="745332"/>
          </a:xfrm>
        </p:grpSpPr>
        <p:sp>
          <p:nvSpPr>
            <p:cNvPr name="Freeform 13" id="13"/>
            <p:cNvSpPr/>
            <p:nvPr/>
          </p:nvSpPr>
          <p:spPr>
            <a:xfrm flipH="false" flipV="false" rot="0">
              <a:off x="6350" y="6350"/>
              <a:ext cx="732663" cy="732663"/>
            </a:xfrm>
            <a:custGeom>
              <a:avLst/>
              <a:gdLst/>
              <a:ahLst/>
              <a:cxnLst/>
              <a:rect r="r" b="b" t="t" l="l"/>
              <a:pathLst>
                <a:path h="732663" w="732663">
                  <a:moveTo>
                    <a:pt x="0" y="136779"/>
                  </a:moveTo>
                  <a:cubicBezTo>
                    <a:pt x="0" y="61214"/>
                    <a:pt x="61214" y="0"/>
                    <a:pt x="136779" y="0"/>
                  </a:cubicBezTo>
                  <a:lnTo>
                    <a:pt x="595884" y="0"/>
                  </a:lnTo>
                  <a:cubicBezTo>
                    <a:pt x="671449" y="0"/>
                    <a:pt x="732663" y="61214"/>
                    <a:pt x="732663" y="136779"/>
                  </a:cubicBezTo>
                  <a:lnTo>
                    <a:pt x="732663" y="595884"/>
                  </a:lnTo>
                  <a:cubicBezTo>
                    <a:pt x="732663" y="671449"/>
                    <a:pt x="671449" y="732663"/>
                    <a:pt x="595884" y="732663"/>
                  </a:cubicBezTo>
                  <a:lnTo>
                    <a:pt x="136779" y="732663"/>
                  </a:lnTo>
                  <a:cubicBezTo>
                    <a:pt x="61214" y="732663"/>
                    <a:pt x="0" y="671449"/>
                    <a:pt x="0" y="595884"/>
                  </a:cubicBezTo>
                  <a:close/>
                </a:path>
              </a:pathLst>
            </a:custGeom>
            <a:solidFill>
              <a:srgbClr val="003180"/>
            </a:solidFill>
          </p:spPr>
        </p:sp>
        <p:sp>
          <p:nvSpPr>
            <p:cNvPr name="Freeform 14" id="14"/>
            <p:cNvSpPr/>
            <p:nvPr/>
          </p:nvSpPr>
          <p:spPr>
            <a:xfrm flipH="false" flipV="false" rot="0">
              <a:off x="0" y="0"/>
              <a:ext cx="745363" cy="745363"/>
            </a:xfrm>
            <a:custGeom>
              <a:avLst/>
              <a:gdLst/>
              <a:ahLst/>
              <a:cxnLst/>
              <a:rect r="r" b="b" t="t" l="l"/>
              <a:pathLst>
                <a:path h="745363" w="745363">
                  <a:moveTo>
                    <a:pt x="0" y="143129"/>
                  </a:moveTo>
                  <a:cubicBezTo>
                    <a:pt x="0" y="64135"/>
                    <a:pt x="64135" y="0"/>
                    <a:pt x="143129" y="0"/>
                  </a:cubicBezTo>
                  <a:lnTo>
                    <a:pt x="602234" y="0"/>
                  </a:lnTo>
                  <a:lnTo>
                    <a:pt x="602234" y="6350"/>
                  </a:lnTo>
                  <a:lnTo>
                    <a:pt x="602234" y="0"/>
                  </a:lnTo>
                  <a:cubicBezTo>
                    <a:pt x="681228" y="0"/>
                    <a:pt x="745363" y="64135"/>
                    <a:pt x="745363" y="143129"/>
                  </a:cubicBezTo>
                  <a:lnTo>
                    <a:pt x="739013" y="143129"/>
                  </a:lnTo>
                  <a:lnTo>
                    <a:pt x="745363" y="143129"/>
                  </a:lnTo>
                  <a:lnTo>
                    <a:pt x="745363" y="602234"/>
                  </a:lnTo>
                  <a:lnTo>
                    <a:pt x="739013" y="602234"/>
                  </a:lnTo>
                  <a:lnTo>
                    <a:pt x="745363" y="602234"/>
                  </a:lnTo>
                  <a:cubicBezTo>
                    <a:pt x="745363" y="681228"/>
                    <a:pt x="681228" y="745363"/>
                    <a:pt x="602234" y="745363"/>
                  </a:cubicBezTo>
                  <a:lnTo>
                    <a:pt x="602234" y="739013"/>
                  </a:lnTo>
                  <a:lnTo>
                    <a:pt x="602234" y="745363"/>
                  </a:lnTo>
                  <a:lnTo>
                    <a:pt x="143129" y="745363"/>
                  </a:lnTo>
                  <a:lnTo>
                    <a:pt x="143129" y="739013"/>
                  </a:lnTo>
                  <a:lnTo>
                    <a:pt x="143129" y="745363"/>
                  </a:lnTo>
                  <a:cubicBezTo>
                    <a:pt x="64135" y="745363"/>
                    <a:pt x="0" y="681228"/>
                    <a:pt x="0" y="602234"/>
                  </a:cubicBezTo>
                  <a:lnTo>
                    <a:pt x="0" y="143129"/>
                  </a:lnTo>
                  <a:lnTo>
                    <a:pt x="6350" y="143129"/>
                  </a:lnTo>
                  <a:lnTo>
                    <a:pt x="0" y="143129"/>
                  </a:lnTo>
                  <a:moveTo>
                    <a:pt x="12700" y="143129"/>
                  </a:moveTo>
                  <a:lnTo>
                    <a:pt x="12700" y="602234"/>
                  </a:lnTo>
                  <a:lnTo>
                    <a:pt x="6350" y="602234"/>
                  </a:lnTo>
                  <a:lnTo>
                    <a:pt x="12700" y="602234"/>
                  </a:lnTo>
                  <a:cubicBezTo>
                    <a:pt x="12700" y="674243"/>
                    <a:pt x="71120" y="732663"/>
                    <a:pt x="143129" y="732663"/>
                  </a:cubicBezTo>
                  <a:lnTo>
                    <a:pt x="602234" y="732663"/>
                  </a:lnTo>
                  <a:cubicBezTo>
                    <a:pt x="674243" y="732663"/>
                    <a:pt x="732663" y="674243"/>
                    <a:pt x="732663" y="602234"/>
                  </a:cubicBezTo>
                  <a:lnTo>
                    <a:pt x="732663" y="143129"/>
                  </a:lnTo>
                  <a:cubicBezTo>
                    <a:pt x="732663" y="71120"/>
                    <a:pt x="674243" y="12700"/>
                    <a:pt x="602234" y="12700"/>
                  </a:cubicBezTo>
                  <a:lnTo>
                    <a:pt x="143129" y="12700"/>
                  </a:lnTo>
                  <a:lnTo>
                    <a:pt x="143129" y="6350"/>
                  </a:lnTo>
                  <a:lnTo>
                    <a:pt x="143129" y="12700"/>
                  </a:lnTo>
                  <a:cubicBezTo>
                    <a:pt x="71120" y="12700"/>
                    <a:pt x="12700" y="71120"/>
                    <a:pt x="12700" y="143129"/>
                  </a:cubicBezTo>
                  <a:close/>
                </a:path>
              </a:pathLst>
            </a:custGeom>
            <a:solidFill>
              <a:srgbClr val="194A99"/>
            </a:solidFill>
          </p:spPr>
        </p:sp>
      </p:grpSp>
      <p:sp>
        <p:nvSpPr>
          <p:cNvPr name="TextBox 15" id="15"/>
          <p:cNvSpPr txBox="true"/>
          <p:nvPr/>
        </p:nvSpPr>
        <p:spPr>
          <a:xfrm rot="0">
            <a:off x="1140321" y="2987725"/>
            <a:ext cx="161181" cy="309265"/>
          </a:xfrm>
          <a:prstGeom prst="rect">
            <a:avLst/>
          </a:prstGeom>
        </p:spPr>
        <p:txBody>
          <a:bodyPr anchor="t" rtlCol="false" tIns="0" lIns="0" bIns="0" rIns="0">
            <a:spAutoFit/>
          </a:bodyPr>
          <a:lstStyle/>
          <a:p>
            <a:pPr algn="ctr">
              <a:lnSpc>
                <a:spcPts val="2874"/>
              </a:lnSpc>
            </a:pPr>
            <a:r>
              <a:rPr lang="en-US" sz="2874">
                <a:solidFill>
                  <a:srgbClr val="E2E6E9"/>
                </a:solidFill>
                <a:latin typeface="Merriweather"/>
                <a:ea typeface="Merriweather"/>
                <a:cs typeface="Merriweather"/>
                <a:sym typeface="Merriweather"/>
              </a:rPr>
              <a:t>1</a:t>
            </a:r>
          </a:p>
        </p:txBody>
      </p:sp>
      <p:sp>
        <p:nvSpPr>
          <p:cNvPr name="TextBox 16" id="16"/>
          <p:cNvSpPr txBox="true"/>
          <p:nvPr/>
        </p:nvSpPr>
        <p:spPr>
          <a:xfrm rot="0">
            <a:off x="2564309" y="2789485"/>
            <a:ext cx="3074194" cy="400496"/>
          </a:xfrm>
          <a:prstGeom prst="rect">
            <a:avLst/>
          </a:prstGeom>
        </p:spPr>
        <p:txBody>
          <a:bodyPr anchor="t" rtlCol="false" tIns="0" lIns="0" bIns="0" rIns="0">
            <a:spAutoFit/>
          </a:bodyPr>
          <a:lstStyle/>
          <a:p>
            <a:pPr algn="l">
              <a:lnSpc>
                <a:spcPts val="3000"/>
              </a:lnSpc>
            </a:pPr>
            <a:r>
              <a:rPr lang="en-US" sz="2375">
                <a:solidFill>
                  <a:srgbClr val="E2E6E9"/>
                </a:solidFill>
                <a:latin typeface="Merriweather"/>
                <a:ea typeface="Merriweather"/>
                <a:cs typeface="Merriweather"/>
                <a:sym typeface="Merriweather"/>
              </a:rPr>
              <a:t>Hydrothermal Vents</a:t>
            </a:r>
          </a:p>
        </p:txBody>
      </p:sp>
      <p:sp>
        <p:nvSpPr>
          <p:cNvPr name="TextBox 17" id="17"/>
          <p:cNvSpPr txBox="true"/>
          <p:nvPr/>
        </p:nvSpPr>
        <p:spPr>
          <a:xfrm rot="0">
            <a:off x="2564309" y="3260229"/>
            <a:ext cx="8010971" cy="1248221"/>
          </a:xfrm>
          <a:prstGeom prst="rect">
            <a:avLst/>
          </a:prstGeom>
        </p:spPr>
        <p:txBody>
          <a:bodyPr anchor="t" rtlCol="false" tIns="0" lIns="0" bIns="0" rIns="0">
            <a:spAutoFit/>
          </a:bodyPr>
          <a:lstStyle/>
          <a:p>
            <a:pPr algn="l">
              <a:lnSpc>
                <a:spcPts val="3062"/>
              </a:lnSpc>
            </a:pPr>
            <a:r>
              <a:rPr lang="en-US" sz="1874">
                <a:solidFill>
                  <a:srgbClr val="E2E6E9"/>
                </a:solidFill>
                <a:latin typeface="Merriweather"/>
                <a:ea typeface="Merriweather"/>
                <a:cs typeface="Merriweather"/>
                <a:sym typeface="Merriweather"/>
              </a:rPr>
              <a:t>These are volcanic openings on the ocean floor that release geothermally heated water rich in minerals, providing an energy source for chemosynthetic life.</a:t>
            </a:r>
          </a:p>
        </p:txBody>
      </p:sp>
      <p:grpSp>
        <p:nvGrpSpPr>
          <p:cNvPr name="Group 18" id="18"/>
          <p:cNvGrpSpPr/>
          <p:nvPr/>
        </p:nvGrpSpPr>
        <p:grpSpPr>
          <a:xfrm rot="0">
            <a:off x="1467147" y="5532090"/>
            <a:ext cx="854720" cy="28575"/>
            <a:chOff x="0" y="0"/>
            <a:chExt cx="1139627" cy="38100"/>
          </a:xfrm>
        </p:grpSpPr>
        <p:sp>
          <p:nvSpPr>
            <p:cNvPr name="Freeform 19" id="19"/>
            <p:cNvSpPr/>
            <p:nvPr/>
          </p:nvSpPr>
          <p:spPr>
            <a:xfrm flipH="false" flipV="false" rot="0">
              <a:off x="0" y="0"/>
              <a:ext cx="1139571" cy="38100"/>
            </a:xfrm>
            <a:custGeom>
              <a:avLst/>
              <a:gdLst/>
              <a:ahLst/>
              <a:cxnLst/>
              <a:rect r="r" b="b" t="t" l="l"/>
              <a:pathLst>
                <a:path h="38100" w="1139571">
                  <a:moveTo>
                    <a:pt x="0" y="19050"/>
                  </a:moveTo>
                  <a:cubicBezTo>
                    <a:pt x="0" y="8509"/>
                    <a:pt x="8509" y="0"/>
                    <a:pt x="19050" y="0"/>
                  </a:cubicBezTo>
                  <a:lnTo>
                    <a:pt x="1120521" y="0"/>
                  </a:lnTo>
                  <a:cubicBezTo>
                    <a:pt x="1131062" y="0"/>
                    <a:pt x="1139571" y="8509"/>
                    <a:pt x="1139571" y="19050"/>
                  </a:cubicBezTo>
                  <a:cubicBezTo>
                    <a:pt x="1139571" y="29591"/>
                    <a:pt x="1131062" y="38100"/>
                    <a:pt x="1120521" y="38100"/>
                  </a:cubicBezTo>
                  <a:lnTo>
                    <a:pt x="19050" y="38100"/>
                  </a:lnTo>
                  <a:cubicBezTo>
                    <a:pt x="8509" y="38100"/>
                    <a:pt x="0" y="29591"/>
                    <a:pt x="0" y="19050"/>
                  </a:cubicBezTo>
                  <a:close/>
                </a:path>
              </a:pathLst>
            </a:custGeom>
            <a:solidFill>
              <a:srgbClr val="194A99"/>
            </a:solidFill>
          </p:spPr>
        </p:sp>
      </p:grpSp>
      <p:grpSp>
        <p:nvGrpSpPr>
          <p:cNvPr name="Group 20" id="20"/>
          <p:cNvGrpSpPr/>
          <p:nvPr/>
        </p:nvGrpSpPr>
        <p:grpSpPr>
          <a:xfrm rot="0">
            <a:off x="941486" y="5266879"/>
            <a:ext cx="558999" cy="558999"/>
            <a:chOff x="0" y="0"/>
            <a:chExt cx="745332" cy="745332"/>
          </a:xfrm>
        </p:grpSpPr>
        <p:sp>
          <p:nvSpPr>
            <p:cNvPr name="Freeform 21" id="21"/>
            <p:cNvSpPr/>
            <p:nvPr/>
          </p:nvSpPr>
          <p:spPr>
            <a:xfrm flipH="false" flipV="false" rot="0">
              <a:off x="6350" y="6350"/>
              <a:ext cx="732663" cy="732663"/>
            </a:xfrm>
            <a:custGeom>
              <a:avLst/>
              <a:gdLst/>
              <a:ahLst/>
              <a:cxnLst/>
              <a:rect r="r" b="b" t="t" l="l"/>
              <a:pathLst>
                <a:path h="732663" w="732663">
                  <a:moveTo>
                    <a:pt x="0" y="136779"/>
                  </a:moveTo>
                  <a:cubicBezTo>
                    <a:pt x="0" y="61214"/>
                    <a:pt x="61214" y="0"/>
                    <a:pt x="136779" y="0"/>
                  </a:cubicBezTo>
                  <a:lnTo>
                    <a:pt x="595884" y="0"/>
                  </a:lnTo>
                  <a:cubicBezTo>
                    <a:pt x="671449" y="0"/>
                    <a:pt x="732663" y="61214"/>
                    <a:pt x="732663" y="136779"/>
                  </a:cubicBezTo>
                  <a:lnTo>
                    <a:pt x="732663" y="595884"/>
                  </a:lnTo>
                  <a:cubicBezTo>
                    <a:pt x="732663" y="671449"/>
                    <a:pt x="671449" y="732663"/>
                    <a:pt x="595884" y="732663"/>
                  </a:cubicBezTo>
                  <a:lnTo>
                    <a:pt x="136779" y="732663"/>
                  </a:lnTo>
                  <a:cubicBezTo>
                    <a:pt x="61214" y="732663"/>
                    <a:pt x="0" y="671449"/>
                    <a:pt x="0" y="595884"/>
                  </a:cubicBezTo>
                  <a:close/>
                </a:path>
              </a:pathLst>
            </a:custGeom>
            <a:solidFill>
              <a:srgbClr val="003180"/>
            </a:solidFill>
          </p:spPr>
        </p:sp>
        <p:sp>
          <p:nvSpPr>
            <p:cNvPr name="Freeform 22" id="22"/>
            <p:cNvSpPr/>
            <p:nvPr/>
          </p:nvSpPr>
          <p:spPr>
            <a:xfrm flipH="false" flipV="false" rot="0">
              <a:off x="0" y="0"/>
              <a:ext cx="745363" cy="745363"/>
            </a:xfrm>
            <a:custGeom>
              <a:avLst/>
              <a:gdLst/>
              <a:ahLst/>
              <a:cxnLst/>
              <a:rect r="r" b="b" t="t" l="l"/>
              <a:pathLst>
                <a:path h="745363" w="745363">
                  <a:moveTo>
                    <a:pt x="0" y="143129"/>
                  </a:moveTo>
                  <a:cubicBezTo>
                    <a:pt x="0" y="64135"/>
                    <a:pt x="64135" y="0"/>
                    <a:pt x="143129" y="0"/>
                  </a:cubicBezTo>
                  <a:lnTo>
                    <a:pt x="602234" y="0"/>
                  </a:lnTo>
                  <a:lnTo>
                    <a:pt x="602234" y="6350"/>
                  </a:lnTo>
                  <a:lnTo>
                    <a:pt x="602234" y="0"/>
                  </a:lnTo>
                  <a:cubicBezTo>
                    <a:pt x="681228" y="0"/>
                    <a:pt x="745363" y="64135"/>
                    <a:pt x="745363" y="143129"/>
                  </a:cubicBezTo>
                  <a:lnTo>
                    <a:pt x="739013" y="143129"/>
                  </a:lnTo>
                  <a:lnTo>
                    <a:pt x="745363" y="143129"/>
                  </a:lnTo>
                  <a:lnTo>
                    <a:pt x="745363" y="602234"/>
                  </a:lnTo>
                  <a:lnTo>
                    <a:pt x="739013" y="602234"/>
                  </a:lnTo>
                  <a:lnTo>
                    <a:pt x="745363" y="602234"/>
                  </a:lnTo>
                  <a:cubicBezTo>
                    <a:pt x="745363" y="681228"/>
                    <a:pt x="681228" y="745363"/>
                    <a:pt x="602234" y="745363"/>
                  </a:cubicBezTo>
                  <a:lnTo>
                    <a:pt x="602234" y="739013"/>
                  </a:lnTo>
                  <a:lnTo>
                    <a:pt x="602234" y="745363"/>
                  </a:lnTo>
                  <a:lnTo>
                    <a:pt x="143129" y="745363"/>
                  </a:lnTo>
                  <a:lnTo>
                    <a:pt x="143129" y="739013"/>
                  </a:lnTo>
                  <a:lnTo>
                    <a:pt x="143129" y="745363"/>
                  </a:lnTo>
                  <a:cubicBezTo>
                    <a:pt x="64135" y="745363"/>
                    <a:pt x="0" y="681228"/>
                    <a:pt x="0" y="602234"/>
                  </a:cubicBezTo>
                  <a:lnTo>
                    <a:pt x="0" y="143129"/>
                  </a:lnTo>
                  <a:lnTo>
                    <a:pt x="6350" y="143129"/>
                  </a:lnTo>
                  <a:lnTo>
                    <a:pt x="0" y="143129"/>
                  </a:lnTo>
                  <a:moveTo>
                    <a:pt x="12700" y="143129"/>
                  </a:moveTo>
                  <a:lnTo>
                    <a:pt x="12700" y="602234"/>
                  </a:lnTo>
                  <a:lnTo>
                    <a:pt x="6350" y="602234"/>
                  </a:lnTo>
                  <a:lnTo>
                    <a:pt x="12700" y="602234"/>
                  </a:lnTo>
                  <a:cubicBezTo>
                    <a:pt x="12700" y="674243"/>
                    <a:pt x="71120" y="732663"/>
                    <a:pt x="143129" y="732663"/>
                  </a:cubicBezTo>
                  <a:lnTo>
                    <a:pt x="602234" y="732663"/>
                  </a:lnTo>
                  <a:cubicBezTo>
                    <a:pt x="674243" y="732663"/>
                    <a:pt x="732663" y="674243"/>
                    <a:pt x="732663" y="602234"/>
                  </a:cubicBezTo>
                  <a:lnTo>
                    <a:pt x="732663" y="143129"/>
                  </a:lnTo>
                  <a:cubicBezTo>
                    <a:pt x="732663" y="71120"/>
                    <a:pt x="674243" y="12700"/>
                    <a:pt x="602234" y="12700"/>
                  </a:cubicBezTo>
                  <a:lnTo>
                    <a:pt x="143129" y="12700"/>
                  </a:lnTo>
                  <a:lnTo>
                    <a:pt x="143129" y="6350"/>
                  </a:lnTo>
                  <a:lnTo>
                    <a:pt x="143129" y="12700"/>
                  </a:lnTo>
                  <a:cubicBezTo>
                    <a:pt x="71120" y="12700"/>
                    <a:pt x="12700" y="71120"/>
                    <a:pt x="12700" y="143129"/>
                  </a:cubicBezTo>
                  <a:close/>
                </a:path>
              </a:pathLst>
            </a:custGeom>
            <a:solidFill>
              <a:srgbClr val="194A99"/>
            </a:solidFill>
          </p:spPr>
        </p:sp>
      </p:grpSp>
      <p:sp>
        <p:nvSpPr>
          <p:cNvPr name="TextBox 23" id="23"/>
          <p:cNvSpPr txBox="true"/>
          <p:nvPr/>
        </p:nvSpPr>
        <p:spPr>
          <a:xfrm rot="0">
            <a:off x="1111449" y="5420320"/>
            <a:ext cx="219075" cy="309265"/>
          </a:xfrm>
          <a:prstGeom prst="rect">
            <a:avLst/>
          </a:prstGeom>
        </p:spPr>
        <p:txBody>
          <a:bodyPr anchor="t" rtlCol="false" tIns="0" lIns="0" bIns="0" rIns="0">
            <a:spAutoFit/>
          </a:bodyPr>
          <a:lstStyle/>
          <a:p>
            <a:pPr algn="ctr">
              <a:lnSpc>
                <a:spcPts val="2874"/>
              </a:lnSpc>
            </a:pPr>
            <a:r>
              <a:rPr lang="en-US" sz="2874">
                <a:solidFill>
                  <a:srgbClr val="E2E6E9"/>
                </a:solidFill>
                <a:latin typeface="Merriweather"/>
                <a:ea typeface="Merriweather"/>
                <a:cs typeface="Merriweather"/>
                <a:sym typeface="Merriweather"/>
              </a:rPr>
              <a:t>2</a:t>
            </a:r>
          </a:p>
        </p:txBody>
      </p:sp>
      <p:sp>
        <p:nvSpPr>
          <p:cNvPr name="TextBox 24" id="24"/>
          <p:cNvSpPr txBox="true"/>
          <p:nvPr/>
        </p:nvSpPr>
        <p:spPr>
          <a:xfrm rot="0">
            <a:off x="2564309" y="5222081"/>
            <a:ext cx="3053060" cy="400496"/>
          </a:xfrm>
          <a:prstGeom prst="rect">
            <a:avLst/>
          </a:prstGeom>
        </p:spPr>
        <p:txBody>
          <a:bodyPr anchor="t" rtlCol="false" tIns="0" lIns="0" bIns="0" rIns="0">
            <a:spAutoFit/>
          </a:bodyPr>
          <a:lstStyle/>
          <a:p>
            <a:pPr algn="l">
              <a:lnSpc>
                <a:spcPts val="3000"/>
              </a:lnSpc>
            </a:pPr>
            <a:r>
              <a:rPr lang="en-US" sz="2375">
                <a:solidFill>
                  <a:srgbClr val="E2E6E9"/>
                </a:solidFill>
                <a:latin typeface="Merriweather"/>
                <a:ea typeface="Merriweather"/>
                <a:cs typeface="Merriweather"/>
                <a:sym typeface="Merriweather"/>
              </a:rPr>
              <a:t>Icy Surfaces</a:t>
            </a:r>
          </a:p>
        </p:txBody>
      </p:sp>
      <p:sp>
        <p:nvSpPr>
          <p:cNvPr name="TextBox 25" id="25"/>
          <p:cNvSpPr txBox="true"/>
          <p:nvPr/>
        </p:nvSpPr>
        <p:spPr>
          <a:xfrm rot="0">
            <a:off x="2564309" y="5692825"/>
            <a:ext cx="8010971" cy="1248221"/>
          </a:xfrm>
          <a:prstGeom prst="rect">
            <a:avLst/>
          </a:prstGeom>
        </p:spPr>
        <p:txBody>
          <a:bodyPr anchor="t" rtlCol="false" tIns="0" lIns="0" bIns="0" rIns="0">
            <a:spAutoFit/>
          </a:bodyPr>
          <a:lstStyle/>
          <a:p>
            <a:pPr algn="l">
              <a:lnSpc>
                <a:spcPts val="3062"/>
              </a:lnSpc>
            </a:pPr>
            <a:r>
              <a:rPr lang="en-US" sz="1874">
                <a:solidFill>
                  <a:srgbClr val="E2E6E9"/>
                </a:solidFill>
                <a:latin typeface="Merriweather"/>
                <a:ea typeface="Merriweather"/>
                <a:cs typeface="Merriweather"/>
                <a:sym typeface="Merriweather"/>
              </a:rPr>
              <a:t>Ocean worlds may have icy surfaces that are potentially habitable, with liquid water beneath the ice, and potential for life to exist in subglacial environments.</a:t>
            </a:r>
          </a:p>
        </p:txBody>
      </p:sp>
      <p:grpSp>
        <p:nvGrpSpPr>
          <p:cNvPr name="Group 26" id="26"/>
          <p:cNvGrpSpPr/>
          <p:nvPr/>
        </p:nvGrpSpPr>
        <p:grpSpPr>
          <a:xfrm rot="0">
            <a:off x="1467147" y="7964686"/>
            <a:ext cx="854720" cy="28575"/>
            <a:chOff x="0" y="0"/>
            <a:chExt cx="1139627" cy="38100"/>
          </a:xfrm>
        </p:grpSpPr>
        <p:sp>
          <p:nvSpPr>
            <p:cNvPr name="Freeform 27" id="27"/>
            <p:cNvSpPr/>
            <p:nvPr/>
          </p:nvSpPr>
          <p:spPr>
            <a:xfrm flipH="false" flipV="false" rot="0">
              <a:off x="0" y="0"/>
              <a:ext cx="1139571" cy="38100"/>
            </a:xfrm>
            <a:custGeom>
              <a:avLst/>
              <a:gdLst/>
              <a:ahLst/>
              <a:cxnLst/>
              <a:rect r="r" b="b" t="t" l="l"/>
              <a:pathLst>
                <a:path h="38100" w="1139571">
                  <a:moveTo>
                    <a:pt x="0" y="19050"/>
                  </a:moveTo>
                  <a:cubicBezTo>
                    <a:pt x="0" y="8509"/>
                    <a:pt x="8509" y="0"/>
                    <a:pt x="19050" y="0"/>
                  </a:cubicBezTo>
                  <a:lnTo>
                    <a:pt x="1120521" y="0"/>
                  </a:lnTo>
                  <a:cubicBezTo>
                    <a:pt x="1131062" y="0"/>
                    <a:pt x="1139571" y="8509"/>
                    <a:pt x="1139571" y="19050"/>
                  </a:cubicBezTo>
                  <a:cubicBezTo>
                    <a:pt x="1139571" y="29591"/>
                    <a:pt x="1131062" y="38100"/>
                    <a:pt x="1120521" y="38100"/>
                  </a:cubicBezTo>
                  <a:lnTo>
                    <a:pt x="19050" y="38100"/>
                  </a:lnTo>
                  <a:cubicBezTo>
                    <a:pt x="8509" y="38100"/>
                    <a:pt x="0" y="29591"/>
                    <a:pt x="0" y="19050"/>
                  </a:cubicBezTo>
                  <a:close/>
                </a:path>
              </a:pathLst>
            </a:custGeom>
            <a:solidFill>
              <a:srgbClr val="194A99"/>
            </a:solidFill>
          </p:spPr>
        </p:sp>
      </p:grpSp>
      <p:grpSp>
        <p:nvGrpSpPr>
          <p:cNvPr name="Group 28" id="28"/>
          <p:cNvGrpSpPr/>
          <p:nvPr/>
        </p:nvGrpSpPr>
        <p:grpSpPr>
          <a:xfrm rot="0">
            <a:off x="941486" y="7699474"/>
            <a:ext cx="558999" cy="558999"/>
            <a:chOff x="0" y="0"/>
            <a:chExt cx="745332" cy="745332"/>
          </a:xfrm>
        </p:grpSpPr>
        <p:sp>
          <p:nvSpPr>
            <p:cNvPr name="Freeform 29" id="29"/>
            <p:cNvSpPr/>
            <p:nvPr/>
          </p:nvSpPr>
          <p:spPr>
            <a:xfrm flipH="false" flipV="false" rot="0">
              <a:off x="6350" y="6350"/>
              <a:ext cx="732663" cy="732663"/>
            </a:xfrm>
            <a:custGeom>
              <a:avLst/>
              <a:gdLst/>
              <a:ahLst/>
              <a:cxnLst/>
              <a:rect r="r" b="b" t="t" l="l"/>
              <a:pathLst>
                <a:path h="732663" w="732663">
                  <a:moveTo>
                    <a:pt x="0" y="136779"/>
                  </a:moveTo>
                  <a:cubicBezTo>
                    <a:pt x="0" y="61214"/>
                    <a:pt x="61214" y="0"/>
                    <a:pt x="136779" y="0"/>
                  </a:cubicBezTo>
                  <a:lnTo>
                    <a:pt x="595884" y="0"/>
                  </a:lnTo>
                  <a:cubicBezTo>
                    <a:pt x="671449" y="0"/>
                    <a:pt x="732663" y="61214"/>
                    <a:pt x="732663" y="136779"/>
                  </a:cubicBezTo>
                  <a:lnTo>
                    <a:pt x="732663" y="595884"/>
                  </a:lnTo>
                  <a:cubicBezTo>
                    <a:pt x="732663" y="671449"/>
                    <a:pt x="671449" y="732663"/>
                    <a:pt x="595884" y="732663"/>
                  </a:cubicBezTo>
                  <a:lnTo>
                    <a:pt x="136779" y="732663"/>
                  </a:lnTo>
                  <a:cubicBezTo>
                    <a:pt x="61214" y="732663"/>
                    <a:pt x="0" y="671449"/>
                    <a:pt x="0" y="595884"/>
                  </a:cubicBezTo>
                  <a:close/>
                </a:path>
              </a:pathLst>
            </a:custGeom>
            <a:solidFill>
              <a:srgbClr val="003180"/>
            </a:solidFill>
          </p:spPr>
        </p:sp>
        <p:sp>
          <p:nvSpPr>
            <p:cNvPr name="Freeform 30" id="30"/>
            <p:cNvSpPr/>
            <p:nvPr/>
          </p:nvSpPr>
          <p:spPr>
            <a:xfrm flipH="false" flipV="false" rot="0">
              <a:off x="0" y="0"/>
              <a:ext cx="745363" cy="745363"/>
            </a:xfrm>
            <a:custGeom>
              <a:avLst/>
              <a:gdLst/>
              <a:ahLst/>
              <a:cxnLst/>
              <a:rect r="r" b="b" t="t" l="l"/>
              <a:pathLst>
                <a:path h="745363" w="745363">
                  <a:moveTo>
                    <a:pt x="0" y="143129"/>
                  </a:moveTo>
                  <a:cubicBezTo>
                    <a:pt x="0" y="64135"/>
                    <a:pt x="64135" y="0"/>
                    <a:pt x="143129" y="0"/>
                  </a:cubicBezTo>
                  <a:lnTo>
                    <a:pt x="602234" y="0"/>
                  </a:lnTo>
                  <a:lnTo>
                    <a:pt x="602234" y="6350"/>
                  </a:lnTo>
                  <a:lnTo>
                    <a:pt x="602234" y="0"/>
                  </a:lnTo>
                  <a:cubicBezTo>
                    <a:pt x="681228" y="0"/>
                    <a:pt x="745363" y="64135"/>
                    <a:pt x="745363" y="143129"/>
                  </a:cubicBezTo>
                  <a:lnTo>
                    <a:pt x="739013" y="143129"/>
                  </a:lnTo>
                  <a:lnTo>
                    <a:pt x="745363" y="143129"/>
                  </a:lnTo>
                  <a:lnTo>
                    <a:pt x="745363" y="602234"/>
                  </a:lnTo>
                  <a:lnTo>
                    <a:pt x="739013" y="602234"/>
                  </a:lnTo>
                  <a:lnTo>
                    <a:pt x="745363" y="602234"/>
                  </a:lnTo>
                  <a:cubicBezTo>
                    <a:pt x="745363" y="681228"/>
                    <a:pt x="681228" y="745363"/>
                    <a:pt x="602234" y="745363"/>
                  </a:cubicBezTo>
                  <a:lnTo>
                    <a:pt x="602234" y="739013"/>
                  </a:lnTo>
                  <a:lnTo>
                    <a:pt x="602234" y="745363"/>
                  </a:lnTo>
                  <a:lnTo>
                    <a:pt x="143129" y="745363"/>
                  </a:lnTo>
                  <a:lnTo>
                    <a:pt x="143129" y="739013"/>
                  </a:lnTo>
                  <a:lnTo>
                    <a:pt x="143129" y="745363"/>
                  </a:lnTo>
                  <a:cubicBezTo>
                    <a:pt x="64135" y="745363"/>
                    <a:pt x="0" y="681228"/>
                    <a:pt x="0" y="602234"/>
                  </a:cubicBezTo>
                  <a:lnTo>
                    <a:pt x="0" y="143129"/>
                  </a:lnTo>
                  <a:lnTo>
                    <a:pt x="6350" y="143129"/>
                  </a:lnTo>
                  <a:lnTo>
                    <a:pt x="0" y="143129"/>
                  </a:lnTo>
                  <a:moveTo>
                    <a:pt x="12700" y="143129"/>
                  </a:moveTo>
                  <a:lnTo>
                    <a:pt x="12700" y="602234"/>
                  </a:lnTo>
                  <a:lnTo>
                    <a:pt x="6350" y="602234"/>
                  </a:lnTo>
                  <a:lnTo>
                    <a:pt x="12700" y="602234"/>
                  </a:lnTo>
                  <a:cubicBezTo>
                    <a:pt x="12700" y="674243"/>
                    <a:pt x="71120" y="732663"/>
                    <a:pt x="143129" y="732663"/>
                  </a:cubicBezTo>
                  <a:lnTo>
                    <a:pt x="602234" y="732663"/>
                  </a:lnTo>
                  <a:cubicBezTo>
                    <a:pt x="674243" y="732663"/>
                    <a:pt x="732663" y="674243"/>
                    <a:pt x="732663" y="602234"/>
                  </a:cubicBezTo>
                  <a:lnTo>
                    <a:pt x="732663" y="143129"/>
                  </a:lnTo>
                  <a:cubicBezTo>
                    <a:pt x="732663" y="71120"/>
                    <a:pt x="674243" y="12700"/>
                    <a:pt x="602234" y="12700"/>
                  </a:cubicBezTo>
                  <a:lnTo>
                    <a:pt x="143129" y="12700"/>
                  </a:lnTo>
                  <a:lnTo>
                    <a:pt x="143129" y="6350"/>
                  </a:lnTo>
                  <a:lnTo>
                    <a:pt x="143129" y="12700"/>
                  </a:lnTo>
                  <a:cubicBezTo>
                    <a:pt x="71120" y="12700"/>
                    <a:pt x="12700" y="71120"/>
                    <a:pt x="12700" y="143129"/>
                  </a:cubicBezTo>
                  <a:close/>
                </a:path>
              </a:pathLst>
            </a:custGeom>
            <a:solidFill>
              <a:srgbClr val="194A99"/>
            </a:solidFill>
          </p:spPr>
        </p:sp>
      </p:grpSp>
      <p:sp>
        <p:nvSpPr>
          <p:cNvPr name="TextBox 31" id="31"/>
          <p:cNvSpPr txBox="true"/>
          <p:nvPr/>
        </p:nvSpPr>
        <p:spPr>
          <a:xfrm rot="0">
            <a:off x="1118295" y="7852916"/>
            <a:ext cx="205234" cy="309265"/>
          </a:xfrm>
          <a:prstGeom prst="rect">
            <a:avLst/>
          </a:prstGeom>
        </p:spPr>
        <p:txBody>
          <a:bodyPr anchor="t" rtlCol="false" tIns="0" lIns="0" bIns="0" rIns="0">
            <a:spAutoFit/>
          </a:bodyPr>
          <a:lstStyle/>
          <a:p>
            <a:pPr algn="ctr">
              <a:lnSpc>
                <a:spcPts val="2874"/>
              </a:lnSpc>
            </a:pPr>
            <a:r>
              <a:rPr lang="en-US" sz="2874">
                <a:solidFill>
                  <a:srgbClr val="E2E6E9"/>
                </a:solidFill>
                <a:latin typeface="Merriweather"/>
                <a:ea typeface="Merriweather"/>
                <a:cs typeface="Merriweather"/>
                <a:sym typeface="Merriweather"/>
              </a:rPr>
              <a:t>3</a:t>
            </a:r>
          </a:p>
        </p:txBody>
      </p:sp>
      <p:sp>
        <p:nvSpPr>
          <p:cNvPr name="TextBox 32" id="32"/>
          <p:cNvSpPr txBox="true"/>
          <p:nvPr/>
        </p:nvSpPr>
        <p:spPr>
          <a:xfrm rot="0">
            <a:off x="2564309" y="7654677"/>
            <a:ext cx="3333899" cy="400496"/>
          </a:xfrm>
          <a:prstGeom prst="rect">
            <a:avLst/>
          </a:prstGeom>
        </p:spPr>
        <p:txBody>
          <a:bodyPr anchor="t" rtlCol="false" tIns="0" lIns="0" bIns="0" rIns="0">
            <a:spAutoFit/>
          </a:bodyPr>
          <a:lstStyle/>
          <a:p>
            <a:pPr algn="l">
              <a:lnSpc>
                <a:spcPts val="3000"/>
              </a:lnSpc>
            </a:pPr>
            <a:r>
              <a:rPr lang="en-US" sz="2375">
                <a:solidFill>
                  <a:srgbClr val="E2E6E9"/>
                </a:solidFill>
                <a:latin typeface="Merriweather"/>
                <a:ea typeface="Merriweather"/>
                <a:cs typeface="Merriweather"/>
                <a:sym typeface="Merriweather"/>
              </a:rPr>
              <a:t>Deep-Ocean Trenches</a:t>
            </a:r>
          </a:p>
        </p:txBody>
      </p:sp>
      <p:sp>
        <p:nvSpPr>
          <p:cNvPr name="TextBox 33" id="33"/>
          <p:cNvSpPr txBox="true"/>
          <p:nvPr/>
        </p:nvSpPr>
        <p:spPr>
          <a:xfrm rot="0">
            <a:off x="2564309" y="8125420"/>
            <a:ext cx="8010971" cy="1248221"/>
          </a:xfrm>
          <a:prstGeom prst="rect">
            <a:avLst/>
          </a:prstGeom>
        </p:spPr>
        <p:txBody>
          <a:bodyPr anchor="t" rtlCol="false" tIns="0" lIns="0" bIns="0" rIns="0">
            <a:spAutoFit/>
          </a:bodyPr>
          <a:lstStyle/>
          <a:p>
            <a:pPr algn="l">
              <a:lnSpc>
                <a:spcPts val="3062"/>
              </a:lnSpc>
            </a:pPr>
            <a:r>
              <a:rPr lang="en-US" sz="1874">
                <a:solidFill>
                  <a:srgbClr val="E2E6E9"/>
                </a:solidFill>
                <a:latin typeface="Merriweather"/>
                <a:ea typeface="Merriweather"/>
                <a:cs typeface="Merriweather"/>
                <a:sym typeface="Merriweather"/>
              </a:rPr>
              <a:t>These are the deepest parts of the ocean, potentially harboring unique ecosystems with chemosynthetic organisms, adapted to extreme pressure and lack of sunlight.</a:t>
            </a:r>
          </a:p>
        </p:txBody>
      </p:sp>
      <p:sp>
        <p:nvSpPr>
          <p:cNvPr name="Freeform 34" id="34" descr="preencoded.png"/>
          <p:cNvSpPr/>
          <p:nvPr/>
        </p:nvSpPr>
        <p:spPr>
          <a:xfrm flipH="false" flipV="false" rot="0">
            <a:off x="2117912" y="8613032"/>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74902"/>
              </a:srgbClr>
            </a:solidFill>
          </p:spPr>
        </p:sp>
      </p:grpSp>
      <p:sp>
        <p:nvSpPr>
          <p:cNvPr name="TextBox 5" id="5"/>
          <p:cNvSpPr txBox="true"/>
          <p:nvPr/>
        </p:nvSpPr>
        <p:spPr>
          <a:xfrm rot="0">
            <a:off x="743247" y="1414611"/>
            <a:ext cx="10276135" cy="682824"/>
          </a:xfrm>
          <a:prstGeom prst="rect">
            <a:avLst/>
          </a:prstGeom>
        </p:spPr>
        <p:txBody>
          <a:bodyPr anchor="t" rtlCol="false" tIns="0" lIns="0" bIns="0" rIns="0">
            <a:spAutoFit/>
          </a:bodyPr>
          <a:lstStyle/>
          <a:p>
            <a:pPr algn="l">
              <a:lnSpc>
                <a:spcPts val="5187"/>
              </a:lnSpc>
            </a:pPr>
            <a:r>
              <a:rPr lang="en-US" sz="4124">
                <a:solidFill>
                  <a:srgbClr val="F5F0F0"/>
                </a:solidFill>
                <a:latin typeface="Merriweather"/>
                <a:ea typeface="Merriweather"/>
                <a:cs typeface="Merriweather"/>
                <a:sym typeface="Merriweather"/>
              </a:rPr>
              <a:t>Designing Chemosynthetic Ecosystems</a:t>
            </a:r>
          </a:p>
        </p:txBody>
      </p:sp>
      <p:sp>
        <p:nvSpPr>
          <p:cNvPr name="Freeform 6" id="6" descr="preencoded.png"/>
          <p:cNvSpPr/>
          <p:nvPr/>
        </p:nvSpPr>
        <p:spPr>
          <a:xfrm flipH="false" flipV="false" rot="0">
            <a:off x="4111824" y="2522190"/>
            <a:ext cx="1663304" cy="1223814"/>
          </a:xfrm>
          <a:custGeom>
            <a:avLst/>
            <a:gdLst/>
            <a:ahLst/>
            <a:cxnLst/>
            <a:rect r="r" b="b" t="t" l="l"/>
            <a:pathLst>
              <a:path h="1223814" w="1663304">
                <a:moveTo>
                  <a:pt x="0" y="0"/>
                </a:moveTo>
                <a:lnTo>
                  <a:pt x="1663303" y="0"/>
                </a:lnTo>
                <a:lnTo>
                  <a:pt x="1663303" y="1223814"/>
                </a:lnTo>
                <a:lnTo>
                  <a:pt x="0" y="1223814"/>
                </a:lnTo>
                <a:lnTo>
                  <a:pt x="0" y="0"/>
                </a:lnTo>
                <a:close/>
              </a:path>
            </a:pathLst>
          </a:custGeom>
          <a:blipFill>
            <a:blip r:embed="rId4"/>
            <a:stretch>
              <a:fillRect l="-296" t="0" r="-296" b="0"/>
            </a:stretch>
          </a:blipFill>
        </p:spPr>
      </p:sp>
      <p:sp>
        <p:nvSpPr>
          <p:cNvPr name="TextBox 7" id="7"/>
          <p:cNvSpPr txBox="true"/>
          <p:nvPr/>
        </p:nvSpPr>
        <p:spPr>
          <a:xfrm rot="0">
            <a:off x="4884985" y="2987576"/>
            <a:ext cx="116830" cy="510480"/>
          </a:xfrm>
          <a:prstGeom prst="rect">
            <a:avLst/>
          </a:prstGeom>
        </p:spPr>
        <p:txBody>
          <a:bodyPr anchor="t" rtlCol="false" tIns="0" lIns="0" bIns="0" rIns="0">
            <a:spAutoFit/>
          </a:bodyPr>
          <a:lstStyle/>
          <a:p>
            <a:pPr algn="ctr">
              <a:lnSpc>
                <a:spcPts val="3312"/>
              </a:lnSpc>
            </a:pPr>
            <a:r>
              <a:rPr lang="en-US" sz="2062">
                <a:solidFill>
                  <a:srgbClr val="E2E6E9"/>
                </a:solidFill>
                <a:latin typeface="Merriweather"/>
                <a:ea typeface="Merriweather"/>
                <a:cs typeface="Merriweather"/>
                <a:sym typeface="Merriweather"/>
              </a:rPr>
              <a:t>1</a:t>
            </a:r>
          </a:p>
        </p:txBody>
      </p:sp>
      <p:sp>
        <p:nvSpPr>
          <p:cNvPr name="TextBox 8" id="8"/>
          <p:cNvSpPr txBox="true"/>
          <p:nvPr/>
        </p:nvSpPr>
        <p:spPr>
          <a:xfrm rot="0">
            <a:off x="5987504" y="2725043"/>
            <a:ext cx="2654648" cy="341411"/>
          </a:xfrm>
          <a:prstGeom prst="rect">
            <a:avLst/>
          </a:prstGeom>
        </p:spPr>
        <p:txBody>
          <a:bodyPr anchor="t" rtlCol="false" tIns="0" lIns="0" bIns="0" rIns="0">
            <a:spAutoFit/>
          </a:bodyPr>
          <a:lstStyle/>
          <a:p>
            <a:pPr algn="l">
              <a:lnSpc>
                <a:spcPts val="2562"/>
              </a:lnSpc>
            </a:pPr>
            <a:r>
              <a:rPr lang="en-US" sz="2062">
                <a:solidFill>
                  <a:srgbClr val="E2E6E9"/>
                </a:solidFill>
                <a:latin typeface="Merriweather"/>
                <a:ea typeface="Merriweather"/>
                <a:cs typeface="Merriweather"/>
                <a:sym typeface="Merriweather"/>
              </a:rPr>
              <a:t>Energy Source</a:t>
            </a:r>
          </a:p>
        </p:txBody>
      </p:sp>
      <p:sp>
        <p:nvSpPr>
          <p:cNvPr name="TextBox 9" id="9"/>
          <p:cNvSpPr txBox="true"/>
          <p:nvPr/>
        </p:nvSpPr>
        <p:spPr>
          <a:xfrm rot="0">
            <a:off x="5987504" y="3127176"/>
            <a:ext cx="7860952" cy="406450"/>
          </a:xfrm>
          <a:prstGeom prst="rect">
            <a:avLst/>
          </a:prstGeom>
        </p:spPr>
        <p:txBody>
          <a:bodyPr anchor="t" rtlCol="false" tIns="0" lIns="0" bIns="0" rIns="0">
            <a:spAutoFit/>
          </a:bodyPr>
          <a:lstStyle/>
          <a:p>
            <a:pPr algn="l">
              <a:lnSpc>
                <a:spcPts val="2625"/>
              </a:lnSpc>
            </a:pPr>
            <a:r>
              <a:rPr lang="en-US" sz="1625">
                <a:solidFill>
                  <a:srgbClr val="E2E6E9"/>
                </a:solidFill>
                <a:latin typeface="Merriweather"/>
                <a:ea typeface="Merriweather"/>
                <a:cs typeface="Merriweather"/>
                <a:sym typeface="Merriweather"/>
              </a:rPr>
              <a:t>Identify primary energy sources like hydrothermal vents or methane seeps.</a:t>
            </a:r>
          </a:p>
        </p:txBody>
      </p:sp>
      <p:grpSp>
        <p:nvGrpSpPr>
          <p:cNvPr name="Group 10" id="10"/>
          <p:cNvGrpSpPr/>
          <p:nvPr/>
        </p:nvGrpSpPr>
        <p:grpSpPr>
          <a:xfrm rot="0">
            <a:off x="5828110" y="3760589"/>
            <a:ext cx="11663660" cy="14288"/>
            <a:chOff x="0" y="0"/>
            <a:chExt cx="15551547" cy="19050"/>
          </a:xfrm>
        </p:grpSpPr>
        <p:sp>
          <p:nvSpPr>
            <p:cNvPr name="Freeform 11" id="11"/>
            <p:cNvSpPr/>
            <p:nvPr/>
          </p:nvSpPr>
          <p:spPr>
            <a:xfrm flipH="false" flipV="false" rot="0">
              <a:off x="0" y="0"/>
              <a:ext cx="15551531" cy="19050"/>
            </a:xfrm>
            <a:custGeom>
              <a:avLst/>
              <a:gdLst/>
              <a:ahLst/>
              <a:cxnLst/>
              <a:rect r="r" b="b" t="t" l="l"/>
              <a:pathLst>
                <a:path h="19050" w="15551531">
                  <a:moveTo>
                    <a:pt x="0" y="9525"/>
                  </a:moveTo>
                  <a:cubicBezTo>
                    <a:pt x="0" y="4318"/>
                    <a:pt x="4318" y="0"/>
                    <a:pt x="9525" y="0"/>
                  </a:cubicBezTo>
                  <a:lnTo>
                    <a:pt x="15542006" y="0"/>
                  </a:lnTo>
                  <a:cubicBezTo>
                    <a:pt x="15547214" y="0"/>
                    <a:pt x="15551531" y="4318"/>
                    <a:pt x="15551531" y="9525"/>
                  </a:cubicBezTo>
                  <a:cubicBezTo>
                    <a:pt x="15551531" y="14732"/>
                    <a:pt x="15547214" y="19050"/>
                    <a:pt x="15542006" y="19050"/>
                  </a:cubicBezTo>
                  <a:lnTo>
                    <a:pt x="9525" y="19050"/>
                  </a:lnTo>
                  <a:cubicBezTo>
                    <a:pt x="4318" y="19050"/>
                    <a:pt x="0" y="14732"/>
                    <a:pt x="0" y="9525"/>
                  </a:cubicBezTo>
                  <a:close/>
                </a:path>
              </a:pathLst>
            </a:custGeom>
            <a:solidFill>
              <a:srgbClr val="194A99"/>
            </a:solidFill>
          </p:spPr>
        </p:sp>
      </p:grpSp>
      <p:sp>
        <p:nvSpPr>
          <p:cNvPr name="Freeform 12" id="12" descr="preencoded.png"/>
          <p:cNvSpPr/>
          <p:nvPr/>
        </p:nvSpPr>
        <p:spPr>
          <a:xfrm flipH="false" flipV="false" rot="0">
            <a:off x="3280172" y="3798986"/>
            <a:ext cx="3326606" cy="1223814"/>
          </a:xfrm>
          <a:custGeom>
            <a:avLst/>
            <a:gdLst/>
            <a:ahLst/>
            <a:cxnLst/>
            <a:rect r="r" b="b" t="t" l="l"/>
            <a:pathLst>
              <a:path h="1223814" w="3326606">
                <a:moveTo>
                  <a:pt x="0" y="0"/>
                </a:moveTo>
                <a:lnTo>
                  <a:pt x="3326607" y="0"/>
                </a:lnTo>
                <a:lnTo>
                  <a:pt x="3326607" y="1223814"/>
                </a:lnTo>
                <a:lnTo>
                  <a:pt x="0" y="1223814"/>
                </a:lnTo>
                <a:lnTo>
                  <a:pt x="0" y="0"/>
                </a:lnTo>
                <a:close/>
              </a:path>
            </a:pathLst>
          </a:custGeom>
          <a:blipFill>
            <a:blip r:embed="rId5"/>
            <a:stretch>
              <a:fillRect l="-153" t="0" r="-153" b="0"/>
            </a:stretch>
          </a:blipFill>
        </p:spPr>
      </p:sp>
      <p:sp>
        <p:nvSpPr>
          <p:cNvPr name="TextBox 13" id="13"/>
          <p:cNvSpPr txBox="true"/>
          <p:nvPr/>
        </p:nvSpPr>
        <p:spPr>
          <a:xfrm rot="0">
            <a:off x="4864001" y="4112716"/>
            <a:ext cx="158800" cy="510480"/>
          </a:xfrm>
          <a:prstGeom prst="rect">
            <a:avLst/>
          </a:prstGeom>
        </p:spPr>
        <p:txBody>
          <a:bodyPr anchor="t" rtlCol="false" tIns="0" lIns="0" bIns="0" rIns="0">
            <a:spAutoFit/>
          </a:bodyPr>
          <a:lstStyle/>
          <a:p>
            <a:pPr algn="ctr">
              <a:lnSpc>
                <a:spcPts val="3312"/>
              </a:lnSpc>
            </a:pPr>
            <a:r>
              <a:rPr lang="en-US" sz="2062">
                <a:solidFill>
                  <a:srgbClr val="E2E6E9"/>
                </a:solidFill>
                <a:latin typeface="Merriweather"/>
                <a:ea typeface="Merriweather"/>
                <a:cs typeface="Merriweather"/>
                <a:sym typeface="Merriweather"/>
              </a:rPr>
              <a:t>2</a:t>
            </a:r>
          </a:p>
        </p:txBody>
      </p:sp>
      <p:sp>
        <p:nvSpPr>
          <p:cNvPr name="TextBox 14" id="14"/>
          <p:cNvSpPr txBox="true"/>
          <p:nvPr/>
        </p:nvSpPr>
        <p:spPr>
          <a:xfrm rot="0">
            <a:off x="6819156" y="4001840"/>
            <a:ext cx="2654648" cy="341411"/>
          </a:xfrm>
          <a:prstGeom prst="rect">
            <a:avLst/>
          </a:prstGeom>
        </p:spPr>
        <p:txBody>
          <a:bodyPr anchor="t" rtlCol="false" tIns="0" lIns="0" bIns="0" rIns="0">
            <a:spAutoFit/>
          </a:bodyPr>
          <a:lstStyle/>
          <a:p>
            <a:pPr algn="l">
              <a:lnSpc>
                <a:spcPts val="2562"/>
              </a:lnSpc>
            </a:pPr>
            <a:r>
              <a:rPr lang="en-US" sz="2062">
                <a:solidFill>
                  <a:srgbClr val="E2E6E9"/>
                </a:solidFill>
                <a:latin typeface="Merriweather"/>
                <a:ea typeface="Merriweather"/>
                <a:cs typeface="Merriweather"/>
                <a:sym typeface="Merriweather"/>
              </a:rPr>
              <a:t>Primary Producers</a:t>
            </a:r>
          </a:p>
        </p:txBody>
      </p:sp>
      <p:sp>
        <p:nvSpPr>
          <p:cNvPr name="TextBox 15" id="15"/>
          <p:cNvSpPr txBox="true"/>
          <p:nvPr/>
        </p:nvSpPr>
        <p:spPr>
          <a:xfrm rot="0">
            <a:off x="6819156" y="4403973"/>
            <a:ext cx="7260134" cy="406450"/>
          </a:xfrm>
          <a:prstGeom prst="rect">
            <a:avLst/>
          </a:prstGeom>
        </p:spPr>
        <p:txBody>
          <a:bodyPr anchor="t" rtlCol="false" tIns="0" lIns="0" bIns="0" rIns="0">
            <a:spAutoFit/>
          </a:bodyPr>
          <a:lstStyle/>
          <a:p>
            <a:pPr algn="l">
              <a:lnSpc>
                <a:spcPts val="2625"/>
              </a:lnSpc>
            </a:pPr>
            <a:r>
              <a:rPr lang="en-US" sz="1625">
                <a:solidFill>
                  <a:srgbClr val="E2E6E9"/>
                </a:solidFill>
                <a:latin typeface="Merriweather"/>
                <a:ea typeface="Merriweather"/>
                <a:cs typeface="Merriweather"/>
                <a:sym typeface="Merriweather"/>
              </a:rPr>
              <a:t>Design chemosynthetic organisms to capture energy from the source.</a:t>
            </a:r>
          </a:p>
        </p:txBody>
      </p:sp>
      <p:grpSp>
        <p:nvGrpSpPr>
          <p:cNvPr name="Group 16" id="16"/>
          <p:cNvGrpSpPr/>
          <p:nvPr/>
        </p:nvGrpSpPr>
        <p:grpSpPr>
          <a:xfrm rot="0">
            <a:off x="6659761" y="5037385"/>
            <a:ext cx="10832009" cy="14288"/>
            <a:chOff x="0" y="0"/>
            <a:chExt cx="14442678" cy="19050"/>
          </a:xfrm>
        </p:grpSpPr>
        <p:sp>
          <p:nvSpPr>
            <p:cNvPr name="Freeform 17" id="17"/>
            <p:cNvSpPr/>
            <p:nvPr/>
          </p:nvSpPr>
          <p:spPr>
            <a:xfrm flipH="false" flipV="false" rot="0">
              <a:off x="0" y="0"/>
              <a:ext cx="14442694" cy="19050"/>
            </a:xfrm>
            <a:custGeom>
              <a:avLst/>
              <a:gdLst/>
              <a:ahLst/>
              <a:cxnLst/>
              <a:rect r="r" b="b" t="t" l="l"/>
              <a:pathLst>
                <a:path h="19050" w="14442694">
                  <a:moveTo>
                    <a:pt x="0" y="9525"/>
                  </a:moveTo>
                  <a:cubicBezTo>
                    <a:pt x="0" y="4318"/>
                    <a:pt x="4318" y="0"/>
                    <a:pt x="9525" y="0"/>
                  </a:cubicBezTo>
                  <a:lnTo>
                    <a:pt x="14433169" y="0"/>
                  </a:lnTo>
                  <a:cubicBezTo>
                    <a:pt x="14438376" y="0"/>
                    <a:pt x="14442694" y="4318"/>
                    <a:pt x="14442694" y="9525"/>
                  </a:cubicBezTo>
                  <a:cubicBezTo>
                    <a:pt x="14442694" y="14732"/>
                    <a:pt x="14438376" y="19050"/>
                    <a:pt x="14433169" y="19050"/>
                  </a:cubicBezTo>
                  <a:lnTo>
                    <a:pt x="9525" y="19050"/>
                  </a:lnTo>
                  <a:cubicBezTo>
                    <a:pt x="4318" y="19050"/>
                    <a:pt x="0" y="14732"/>
                    <a:pt x="0" y="9525"/>
                  </a:cubicBezTo>
                  <a:close/>
                </a:path>
              </a:pathLst>
            </a:custGeom>
            <a:solidFill>
              <a:srgbClr val="194A99"/>
            </a:solidFill>
          </p:spPr>
        </p:sp>
      </p:grpSp>
      <p:sp>
        <p:nvSpPr>
          <p:cNvPr name="Freeform 18" id="18" descr="preencoded.png"/>
          <p:cNvSpPr/>
          <p:nvPr/>
        </p:nvSpPr>
        <p:spPr>
          <a:xfrm flipH="false" flipV="false" rot="0">
            <a:off x="2448520" y="5075784"/>
            <a:ext cx="4989909" cy="1223814"/>
          </a:xfrm>
          <a:custGeom>
            <a:avLst/>
            <a:gdLst/>
            <a:ahLst/>
            <a:cxnLst/>
            <a:rect r="r" b="b" t="t" l="l"/>
            <a:pathLst>
              <a:path h="1223814" w="4989909">
                <a:moveTo>
                  <a:pt x="0" y="0"/>
                </a:moveTo>
                <a:lnTo>
                  <a:pt x="4989909" y="0"/>
                </a:lnTo>
                <a:lnTo>
                  <a:pt x="4989909" y="1223813"/>
                </a:lnTo>
                <a:lnTo>
                  <a:pt x="0" y="1223813"/>
                </a:lnTo>
                <a:lnTo>
                  <a:pt x="0" y="0"/>
                </a:lnTo>
                <a:close/>
              </a:path>
            </a:pathLst>
          </a:custGeom>
          <a:blipFill>
            <a:blip r:embed="rId6"/>
            <a:stretch>
              <a:fillRect l="-201" t="0" r="-201" b="0"/>
            </a:stretch>
          </a:blipFill>
        </p:spPr>
      </p:sp>
      <p:sp>
        <p:nvSpPr>
          <p:cNvPr name="TextBox 19" id="19"/>
          <p:cNvSpPr txBox="true"/>
          <p:nvPr/>
        </p:nvSpPr>
        <p:spPr>
          <a:xfrm rot="0">
            <a:off x="4869061" y="5389512"/>
            <a:ext cx="148679" cy="510480"/>
          </a:xfrm>
          <a:prstGeom prst="rect">
            <a:avLst/>
          </a:prstGeom>
        </p:spPr>
        <p:txBody>
          <a:bodyPr anchor="t" rtlCol="false" tIns="0" lIns="0" bIns="0" rIns="0">
            <a:spAutoFit/>
          </a:bodyPr>
          <a:lstStyle/>
          <a:p>
            <a:pPr algn="ctr">
              <a:lnSpc>
                <a:spcPts val="3312"/>
              </a:lnSpc>
            </a:pPr>
            <a:r>
              <a:rPr lang="en-US" sz="2062">
                <a:solidFill>
                  <a:srgbClr val="E2E6E9"/>
                </a:solidFill>
                <a:latin typeface="Merriweather"/>
                <a:ea typeface="Merriweather"/>
                <a:cs typeface="Merriweather"/>
                <a:sym typeface="Merriweather"/>
              </a:rPr>
              <a:t>3</a:t>
            </a:r>
          </a:p>
        </p:txBody>
      </p:sp>
      <p:sp>
        <p:nvSpPr>
          <p:cNvPr name="TextBox 20" id="20"/>
          <p:cNvSpPr txBox="true"/>
          <p:nvPr/>
        </p:nvSpPr>
        <p:spPr>
          <a:xfrm rot="0">
            <a:off x="7650808" y="5278636"/>
            <a:ext cx="2654647" cy="341411"/>
          </a:xfrm>
          <a:prstGeom prst="rect">
            <a:avLst/>
          </a:prstGeom>
        </p:spPr>
        <p:txBody>
          <a:bodyPr anchor="t" rtlCol="false" tIns="0" lIns="0" bIns="0" rIns="0">
            <a:spAutoFit/>
          </a:bodyPr>
          <a:lstStyle/>
          <a:p>
            <a:pPr algn="l">
              <a:lnSpc>
                <a:spcPts val="2562"/>
              </a:lnSpc>
            </a:pPr>
            <a:r>
              <a:rPr lang="en-US" sz="2062">
                <a:solidFill>
                  <a:srgbClr val="E2E6E9"/>
                </a:solidFill>
                <a:latin typeface="Merriweather"/>
                <a:ea typeface="Merriweather"/>
                <a:cs typeface="Merriweather"/>
                <a:sym typeface="Merriweather"/>
              </a:rPr>
              <a:t>Food Webs</a:t>
            </a:r>
          </a:p>
        </p:txBody>
      </p:sp>
      <p:sp>
        <p:nvSpPr>
          <p:cNvPr name="TextBox 21" id="21"/>
          <p:cNvSpPr txBox="true"/>
          <p:nvPr/>
        </p:nvSpPr>
        <p:spPr>
          <a:xfrm rot="0">
            <a:off x="7650808" y="5680770"/>
            <a:ext cx="6360765" cy="406450"/>
          </a:xfrm>
          <a:prstGeom prst="rect">
            <a:avLst/>
          </a:prstGeom>
        </p:spPr>
        <p:txBody>
          <a:bodyPr anchor="t" rtlCol="false" tIns="0" lIns="0" bIns="0" rIns="0">
            <a:spAutoFit/>
          </a:bodyPr>
          <a:lstStyle/>
          <a:p>
            <a:pPr algn="l">
              <a:lnSpc>
                <a:spcPts val="2625"/>
              </a:lnSpc>
            </a:pPr>
            <a:r>
              <a:rPr lang="en-US" sz="1625">
                <a:solidFill>
                  <a:srgbClr val="E2E6E9"/>
                </a:solidFill>
                <a:latin typeface="Merriweather"/>
                <a:ea typeface="Merriweather"/>
                <a:cs typeface="Merriweather"/>
                <a:sym typeface="Merriweather"/>
              </a:rPr>
              <a:t>Introduce diverse consumers to create a balanced ecosystem.</a:t>
            </a:r>
          </a:p>
        </p:txBody>
      </p:sp>
      <p:grpSp>
        <p:nvGrpSpPr>
          <p:cNvPr name="Group 22" id="22"/>
          <p:cNvGrpSpPr/>
          <p:nvPr/>
        </p:nvGrpSpPr>
        <p:grpSpPr>
          <a:xfrm rot="0">
            <a:off x="7491412" y="6314182"/>
            <a:ext cx="10000357" cy="14288"/>
            <a:chOff x="0" y="0"/>
            <a:chExt cx="13333810" cy="19050"/>
          </a:xfrm>
        </p:grpSpPr>
        <p:sp>
          <p:nvSpPr>
            <p:cNvPr name="Freeform 23" id="23"/>
            <p:cNvSpPr/>
            <p:nvPr/>
          </p:nvSpPr>
          <p:spPr>
            <a:xfrm flipH="false" flipV="false" rot="0">
              <a:off x="0" y="0"/>
              <a:ext cx="13333857" cy="19050"/>
            </a:xfrm>
            <a:custGeom>
              <a:avLst/>
              <a:gdLst/>
              <a:ahLst/>
              <a:cxnLst/>
              <a:rect r="r" b="b" t="t" l="l"/>
              <a:pathLst>
                <a:path h="19050" w="13333857">
                  <a:moveTo>
                    <a:pt x="0" y="9525"/>
                  </a:moveTo>
                  <a:cubicBezTo>
                    <a:pt x="0" y="4318"/>
                    <a:pt x="4318" y="0"/>
                    <a:pt x="9525" y="0"/>
                  </a:cubicBezTo>
                  <a:lnTo>
                    <a:pt x="13324332" y="0"/>
                  </a:lnTo>
                  <a:cubicBezTo>
                    <a:pt x="13329540" y="0"/>
                    <a:pt x="13333857" y="4318"/>
                    <a:pt x="13333857" y="9525"/>
                  </a:cubicBezTo>
                  <a:cubicBezTo>
                    <a:pt x="13333857" y="14732"/>
                    <a:pt x="13329540" y="19050"/>
                    <a:pt x="13324332" y="19050"/>
                  </a:cubicBezTo>
                  <a:lnTo>
                    <a:pt x="9525" y="19050"/>
                  </a:lnTo>
                  <a:cubicBezTo>
                    <a:pt x="4318" y="19050"/>
                    <a:pt x="0" y="14732"/>
                    <a:pt x="0" y="9525"/>
                  </a:cubicBezTo>
                  <a:close/>
                </a:path>
              </a:pathLst>
            </a:custGeom>
            <a:solidFill>
              <a:srgbClr val="194A99"/>
            </a:solidFill>
          </p:spPr>
        </p:sp>
      </p:grpSp>
      <p:sp>
        <p:nvSpPr>
          <p:cNvPr name="Freeform 24" id="24" descr="preencoded.png"/>
          <p:cNvSpPr/>
          <p:nvPr/>
        </p:nvSpPr>
        <p:spPr>
          <a:xfrm flipH="false" flipV="false" rot="0">
            <a:off x="1616869" y="6352580"/>
            <a:ext cx="6653361" cy="1223814"/>
          </a:xfrm>
          <a:custGeom>
            <a:avLst/>
            <a:gdLst/>
            <a:ahLst/>
            <a:cxnLst/>
            <a:rect r="r" b="b" t="t" l="l"/>
            <a:pathLst>
              <a:path h="1223814" w="6653361">
                <a:moveTo>
                  <a:pt x="0" y="0"/>
                </a:moveTo>
                <a:lnTo>
                  <a:pt x="6653361" y="0"/>
                </a:lnTo>
                <a:lnTo>
                  <a:pt x="6653361" y="1223814"/>
                </a:lnTo>
                <a:lnTo>
                  <a:pt x="0" y="1223814"/>
                </a:lnTo>
                <a:lnTo>
                  <a:pt x="0" y="0"/>
                </a:lnTo>
                <a:close/>
              </a:path>
            </a:pathLst>
          </a:custGeom>
          <a:blipFill>
            <a:blip r:embed="rId7"/>
            <a:stretch>
              <a:fillRect l="-224" t="0" r="-224" b="0"/>
            </a:stretch>
          </a:blipFill>
        </p:spPr>
      </p:sp>
      <p:sp>
        <p:nvSpPr>
          <p:cNvPr name="TextBox 25" id="25"/>
          <p:cNvSpPr txBox="true"/>
          <p:nvPr/>
        </p:nvSpPr>
        <p:spPr>
          <a:xfrm rot="0">
            <a:off x="4857899" y="6666310"/>
            <a:ext cx="171004" cy="510480"/>
          </a:xfrm>
          <a:prstGeom prst="rect">
            <a:avLst/>
          </a:prstGeom>
        </p:spPr>
        <p:txBody>
          <a:bodyPr anchor="t" rtlCol="false" tIns="0" lIns="0" bIns="0" rIns="0">
            <a:spAutoFit/>
          </a:bodyPr>
          <a:lstStyle/>
          <a:p>
            <a:pPr algn="ctr">
              <a:lnSpc>
                <a:spcPts val="3312"/>
              </a:lnSpc>
            </a:pPr>
            <a:r>
              <a:rPr lang="en-US" sz="2062">
                <a:solidFill>
                  <a:srgbClr val="E2E6E9"/>
                </a:solidFill>
                <a:latin typeface="Merriweather"/>
                <a:ea typeface="Merriweather"/>
                <a:cs typeface="Merriweather"/>
                <a:sym typeface="Merriweather"/>
              </a:rPr>
              <a:t>4</a:t>
            </a:r>
          </a:p>
        </p:txBody>
      </p:sp>
      <p:sp>
        <p:nvSpPr>
          <p:cNvPr name="TextBox 26" id="26"/>
          <p:cNvSpPr txBox="true"/>
          <p:nvPr/>
        </p:nvSpPr>
        <p:spPr>
          <a:xfrm rot="0">
            <a:off x="8482608" y="6555433"/>
            <a:ext cx="3179861" cy="341411"/>
          </a:xfrm>
          <a:prstGeom prst="rect">
            <a:avLst/>
          </a:prstGeom>
        </p:spPr>
        <p:txBody>
          <a:bodyPr anchor="t" rtlCol="false" tIns="0" lIns="0" bIns="0" rIns="0">
            <a:spAutoFit/>
          </a:bodyPr>
          <a:lstStyle/>
          <a:p>
            <a:pPr algn="l">
              <a:lnSpc>
                <a:spcPts val="2562"/>
              </a:lnSpc>
            </a:pPr>
            <a:r>
              <a:rPr lang="en-US" sz="2062">
                <a:solidFill>
                  <a:srgbClr val="E2E6E9"/>
                </a:solidFill>
                <a:latin typeface="Merriweather"/>
                <a:ea typeface="Merriweather"/>
                <a:cs typeface="Merriweather"/>
                <a:sym typeface="Merriweather"/>
              </a:rPr>
              <a:t>Symbiotic Relationships</a:t>
            </a:r>
          </a:p>
        </p:txBody>
      </p:sp>
      <p:sp>
        <p:nvSpPr>
          <p:cNvPr name="TextBox 27" id="27"/>
          <p:cNvSpPr txBox="true"/>
          <p:nvPr/>
        </p:nvSpPr>
        <p:spPr>
          <a:xfrm rot="0">
            <a:off x="8482608" y="6957566"/>
            <a:ext cx="7491561" cy="406450"/>
          </a:xfrm>
          <a:prstGeom prst="rect">
            <a:avLst/>
          </a:prstGeom>
        </p:spPr>
        <p:txBody>
          <a:bodyPr anchor="t" rtlCol="false" tIns="0" lIns="0" bIns="0" rIns="0">
            <a:spAutoFit/>
          </a:bodyPr>
          <a:lstStyle/>
          <a:p>
            <a:pPr algn="l">
              <a:lnSpc>
                <a:spcPts val="2625"/>
              </a:lnSpc>
            </a:pPr>
            <a:r>
              <a:rPr lang="en-US" sz="1625">
                <a:solidFill>
                  <a:srgbClr val="E2E6E9"/>
                </a:solidFill>
                <a:latin typeface="Merriweather"/>
                <a:ea typeface="Merriweather"/>
                <a:cs typeface="Merriweather"/>
                <a:sym typeface="Merriweather"/>
              </a:rPr>
              <a:t>Explore mutualistic interactions between organisms for mutual benefit.</a:t>
            </a:r>
          </a:p>
        </p:txBody>
      </p:sp>
      <p:grpSp>
        <p:nvGrpSpPr>
          <p:cNvPr name="Group 28" id="28"/>
          <p:cNvGrpSpPr/>
          <p:nvPr/>
        </p:nvGrpSpPr>
        <p:grpSpPr>
          <a:xfrm rot="0">
            <a:off x="8323212" y="7590979"/>
            <a:ext cx="9168556" cy="14288"/>
            <a:chOff x="0" y="0"/>
            <a:chExt cx="12224742" cy="19050"/>
          </a:xfrm>
        </p:grpSpPr>
        <p:sp>
          <p:nvSpPr>
            <p:cNvPr name="Freeform 29" id="29"/>
            <p:cNvSpPr/>
            <p:nvPr/>
          </p:nvSpPr>
          <p:spPr>
            <a:xfrm flipH="false" flipV="false" rot="0">
              <a:off x="0" y="0"/>
              <a:ext cx="12224766" cy="19050"/>
            </a:xfrm>
            <a:custGeom>
              <a:avLst/>
              <a:gdLst/>
              <a:ahLst/>
              <a:cxnLst/>
              <a:rect r="r" b="b" t="t" l="l"/>
              <a:pathLst>
                <a:path h="19050" w="12224766">
                  <a:moveTo>
                    <a:pt x="0" y="9525"/>
                  </a:moveTo>
                  <a:cubicBezTo>
                    <a:pt x="0" y="4318"/>
                    <a:pt x="4318" y="0"/>
                    <a:pt x="9525" y="0"/>
                  </a:cubicBezTo>
                  <a:lnTo>
                    <a:pt x="12215241" y="0"/>
                  </a:lnTo>
                  <a:cubicBezTo>
                    <a:pt x="12220448" y="0"/>
                    <a:pt x="12224766" y="4318"/>
                    <a:pt x="12224766" y="9525"/>
                  </a:cubicBezTo>
                  <a:cubicBezTo>
                    <a:pt x="12224766" y="14732"/>
                    <a:pt x="12220448" y="19050"/>
                    <a:pt x="12215241" y="19050"/>
                  </a:cubicBezTo>
                  <a:lnTo>
                    <a:pt x="9525" y="19050"/>
                  </a:lnTo>
                  <a:cubicBezTo>
                    <a:pt x="4318" y="19050"/>
                    <a:pt x="0" y="14732"/>
                    <a:pt x="0" y="9525"/>
                  </a:cubicBezTo>
                  <a:close/>
                </a:path>
              </a:pathLst>
            </a:custGeom>
            <a:solidFill>
              <a:srgbClr val="194A99"/>
            </a:solidFill>
          </p:spPr>
        </p:sp>
      </p:grpSp>
      <p:sp>
        <p:nvSpPr>
          <p:cNvPr name="Freeform 30" id="30" descr="preencoded.png"/>
          <p:cNvSpPr/>
          <p:nvPr/>
        </p:nvSpPr>
        <p:spPr>
          <a:xfrm flipH="false" flipV="false" rot="0">
            <a:off x="785217" y="7629376"/>
            <a:ext cx="8316665" cy="1223814"/>
          </a:xfrm>
          <a:custGeom>
            <a:avLst/>
            <a:gdLst/>
            <a:ahLst/>
            <a:cxnLst/>
            <a:rect r="r" b="b" t="t" l="l"/>
            <a:pathLst>
              <a:path h="1223814" w="8316665">
                <a:moveTo>
                  <a:pt x="0" y="0"/>
                </a:moveTo>
                <a:lnTo>
                  <a:pt x="8316666" y="0"/>
                </a:lnTo>
                <a:lnTo>
                  <a:pt x="8316666" y="1223814"/>
                </a:lnTo>
                <a:lnTo>
                  <a:pt x="0" y="1223814"/>
                </a:lnTo>
                <a:lnTo>
                  <a:pt x="0" y="0"/>
                </a:lnTo>
                <a:close/>
              </a:path>
            </a:pathLst>
          </a:custGeom>
          <a:blipFill>
            <a:blip r:embed="rId8"/>
            <a:stretch>
              <a:fillRect l="-181" t="0" r="-181" b="0"/>
            </a:stretch>
          </a:blipFill>
        </p:spPr>
      </p:sp>
      <p:sp>
        <p:nvSpPr>
          <p:cNvPr name="TextBox 31" id="31"/>
          <p:cNvSpPr txBox="true"/>
          <p:nvPr/>
        </p:nvSpPr>
        <p:spPr>
          <a:xfrm rot="0">
            <a:off x="4864596" y="7943106"/>
            <a:ext cx="157757" cy="510480"/>
          </a:xfrm>
          <a:prstGeom prst="rect">
            <a:avLst/>
          </a:prstGeom>
        </p:spPr>
        <p:txBody>
          <a:bodyPr anchor="t" rtlCol="false" tIns="0" lIns="0" bIns="0" rIns="0">
            <a:spAutoFit/>
          </a:bodyPr>
          <a:lstStyle/>
          <a:p>
            <a:pPr algn="ctr">
              <a:lnSpc>
                <a:spcPts val="3312"/>
              </a:lnSpc>
            </a:pPr>
            <a:r>
              <a:rPr lang="en-US" sz="2062">
                <a:solidFill>
                  <a:srgbClr val="E2E6E9"/>
                </a:solidFill>
                <a:latin typeface="Merriweather"/>
                <a:ea typeface="Merriweather"/>
                <a:cs typeface="Merriweather"/>
                <a:sym typeface="Merriweather"/>
              </a:rPr>
              <a:t>5</a:t>
            </a:r>
          </a:p>
        </p:txBody>
      </p:sp>
      <p:sp>
        <p:nvSpPr>
          <p:cNvPr name="TextBox 32" id="32"/>
          <p:cNvSpPr txBox="true"/>
          <p:nvPr/>
        </p:nvSpPr>
        <p:spPr>
          <a:xfrm rot="0">
            <a:off x="9314260" y="7832229"/>
            <a:ext cx="3345210" cy="341411"/>
          </a:xfrm>
          <a:prstGeom prst="rect">
            <a:avLst/>
          </a:prstGeom>
        </p:spPr>
        <p:txBody>
          <a:bodyPr anchor="t" rtlCol="false" tIns="0" lIns="0" bIns="0" rIns="0">
            <a:spAutoFit/>
          </a:bodyPr>
          <a:lstStyle/>
          <a:p>
            <a:pPr algn="l">
              <a:lnSpc>
                <a:spcPts val="2562"/>
              </a:lnSpc>
            </a:pPr>
            <a:r>
              <a:rPr lang="en-US" sz="2062">
                <a:solidFill>
                  <a:srgbClr val="E2E6E9"/>
                </a:solidFill>
                <a:latin typeface="Merriweather"/>
                <a:ea typeface="Merriweather"/>
                <a:cs typeface="Merriweather"/>
                <a:sym typeface="Merriweather"/>
              </a:rPr>
              <a:t>Adaptation and Evolution</a:t>
            </a:r>
          </a:p>
        </p:txBody>
      </p:sp>
      <p:sp>
        <p:nvSpPr>
          <p:cNvPr name="TextBox 33" id="33"/>
          <p:cNvSpPr txBox="true"/>
          <p:nvPr/>
        </p:nvSpPr>
        <p:spPr>
          <a:xfrm rot="0">
            <a:off x="9314260" y="8234362"/>
            <a:ext cx="7355532" cy="406450"/>
          </a:xfrm>
          <a:prstGeom prst="rect">
            <a:avLst/>
          </a:prstGeom>
        </p:spPr>
        <p:txBody>
          <a:bodyPr anchor="t" rtlCol="false" tIns="0" lIns="0" bIns="0" rIns="0">
            <a:spAutoFit/>
          </a:bodyPr>
          <a:lstStyle/>
          <a:p>
            <a:pPr algn="l">
              <a:lnSpc>
                <a:spcPts val="2625"/>
              </a:lnSpc>
            </a:pPr>
            <a:r>
              <a:rPr lang="en-US" sz="1625">
                <a:solidFill>
                  <a:srgbClr val="E2E6E9"/>
                </a:solidFill>
                <a:latin typeface="Merriweather"/>
                <a:ea typeface="Merriweather"/>
                <a:cs typeface="Merriweather"/>
                <a:sym typeface="Merriweather"/>
              </a:rPr>
              <a:t>Allow for natural selection and adaptations to optimize the ecosystem.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74902"/>
              </a:srgbClr>
            </a:solidFill>
          </p:spPr>
        </p:sp>
      </p:grpSp>
      <p:sp>
        <p:nvSpPr>
          <p:cNvPr name="TextBox 5" id="5"/>
          <p:cNvSpPr txBox="true"/>
          <p:nvPr/>
        </p:nvSpPr>
        <p:spPr>
          <a:xfrm rot="0">
            <a:off x="1066056" y="809030"/>
            <a:ext cx="13043744" cy="980331"/>
          </a:xfrm>
          <a:prstGeom prst="rect">
            <a:avLst/>
          </a:prstGeom>
        </p:spPr>
        <p:txBody>
          <a:bodyPr anchor="t" rtlCol="false" tIns="0" lIns="0" bIns="0" rIns="0">
            <a:spAutoFit/>
          </a:bodyPr>
          <a:lstStyle/>
          <a:p>
            <a:pPr algn="l">
              <a:lnSpc>
                <a:spcPts val="7437"/>
              </a:lnSpc>
            </a:pPr>
            <a:r>
              <a:rPr lang="en-US" sz="5937">
                <a:solidFill>
                  <a:srgbClr val="F5F0F0"/>
                </a:solidFill>
                <a:latin typeface="Merriweather"/>
                <a:ea typeface="Merriweather"/>
                <a:cs typeface="Merriweather"/>
                <a:sym typeface="Merriweather"/>
              </a:rPr>
              <a:t>Diverse Lifeforms and Adaptations</a:t>
            </a:r>
          </a:p>
        </p:txBody>
      </p:sp>
      <p:sp>
        <p:nvSpPr>
          <p:cNvPr name="Freeform 6" id="6" descr="preencoded.png"/>
          <p:cNvSpPr/>
          <p:nvPr/>
        </p:nvSpPr>
        <p:spPr>
          <a:xfrm flipH="false" flipV="false" rot="0">
            <a:off x="1066056" y="2398514"/>
            <a:ext cx="5080695" cy="3139976"/>
          </a:xfrm>
          <a:custGeom>
            <a:avLst/>
            <a:gdLst/>
            <a:ahLst/>
            <a:cxnLst/>
            <a:rect r="r" b="b" t="t" l="l"/>
            <a:pathLst>
              <a:path h="3139976" w="5080695">
                <a:moveTo>
                  <a:pt x="0" y="0"/>
                </a:moveTo>
                <a:lnTo>
                  <a:pt x="5080695" y="0"/>
                </a:lnTo>
                <a:lnTo>
                  <a:pt x="5080695" y="3139976"/>
                </a:lnTo>
                <a:lnTo>
                  <a:pt x="0" y="3139976"/>
                </a:lnTo>
                <a:lnTo>
                  <a:pt x="0" y="0"/>
                </a:lnTo>
                <a:close/>
              </a:path>
            </a:pathLst>
          </a:custGeom>
          <a:blipFill>
            <a:blip r:embed="rId4"/>
            <a:stretch>
              <a:fillRect l="0" t="-90" r="0" b="-90"/>
            </a:stretch>
          </a:blipFill>
        </p:spPr>
      </p:sp>
      <p:sp>
        <p:nvSpPr>
          <p:cNvPr name="TextBox 7" id="7"/>
          <p:cNvSpPr txBox="true"/>
          <p:nvPr/>
        </p:nvSpPr>
        <p:spPr>
          <a:xfrm rot="0">
            <a:off x="1066056" y="5909667"/>
            <a:ext cx="3807321" cy="485329"/>
          </a:xfrm>
          <a:prstGeom prst="rect">
            <a:avLst/>
          </a:prstGeom>
        </p:spPr>
        <p:txBody>
          <a:bodyPr anchor="t" rtlCol="false" tIns="0" lIns="0" bIns="0" rIns="0">
            <a:spAutoFit/>
          </a:bodyPr>
          <a:lstStyle/>
          <a:p>
            <a:pPr algn="l">
              <a:lnSpc>
                <a:spcPts val="3687"/>
              </a:lnSpc>
            </a:pPr>
            <a:r>
              <a:rPr lang="en-US" sz="2937">
                <a:solidFill>
                  <a:srgbClr val="E2E6E9"/>
                </a:solidFill>
                <a:latin typeface="Merriweather"/>
                <a:ea typeface="Merriweather"/>
                <a:cs typeface="Merriweather"/>
                <a:sym typeface="Merriweather"/>
              </a:rPr>
              <a:t>Tube Worms</a:t>
            </a:r>
          </a:p>
        </p:txBody>
      </p:sp>
      <p:sp>
        <p:nvSpPr>
          <p:cNvPr name="TextBox 8" id="8"/>
          <p:cNvSpPr txBox="true"/>
          <p:nvPr/>
        </p:nvSpPr>
        <p:spPr>
          <a:xfrm rot="0">
            <a:off x="1066056" y="6482358"/>
            <a:ext cx="5080695" cy="3019722"/>
          </a:xfrm>
          <a:prstGeom prst="rect">
            <a:avLst/>
          </a:prstGeom>
        </p:spPr>
        <p:txBody>
          <a:bodyPr anchor="t" rtlCol="false" tIns="0" lIns="0" bIns="0" rIns="0">
            <a:spAutoFit/>
          </a:bodyPr>
          <a:lstStyle/>
          <a:p>
            <a:pPr algn="l">
              <a:lnSpc>
                <a:spcPts val="3812"/>
              </a:lnSpc>
            </a:pPr>
            <a:r>
              <a:rPr lang="en-US" sz="2375">
                <a:solidFill>
                  <a:srgbClr val="E2E6E9"/>
                </a:solidFill>
                <a:latin typeface="Merriweather"/>
                <a:ea typeface="Merriweather"/>
                <a:cs typeface="Merriweather"/>
                <a:sym typeface="Merriweather"/>
              </a:rPr>
              <a:t>These iconic creatures lack mouths and digestive systems, relying on symbiotic bacteria within their bodies to extract energy from chemicals in the vent fluid.</a:t>
            </a:r>
          </a:p>
        </p:txBody>
      </p:sp>
      <p:sp>
        <p:nvSpPr>
          <p:cNvPr name="Freeform 9" id="9" descr="preencoded.png"/>
          <p:cNvSpPr/>
          <p:nvPr/>
        </p:nvSpPr>
        <p:spPr>
          <a:xfrm flipH="false" flipV="false" rot="0">
            <a:off x="6603504" y="2398514"/>
            <a:ext cx="5080844" cy="3140125"/>
          </a:xfrm>
          <a:custGeom>
            <a:avLst/>
            <a:gdLst/>
            <a:ahLst/>
            <a:cxnLst/>
            <a:rect r="r" b="b" t="t" l="l"/>
            <a:pathLst>
              <a:path h="3140125" w="5080844">
                <a:moveTo>
                  <a:pt x="0" y="0"/>
                </a:moveTo>
                <a:lnTo>
                  <a:pt x="5080844" y="0"/>
                </a:lnTo>
                <a:lnTo>
                  <a:pt x="5080844" y="3140125"/>
                </a:lnTo>
                <a:lnTo>
                  <a:pt x="0" y="3140125"/>
                </a:lnTo>
                <a:lnTo>
                  <a:pt x="0" y="0"/>
                </a:lnTo>
                <a:close/>
              </a:path>
            </a:pathLst>
          </a:custGeom>
          <a:blipFill>
            <a:blip r:embed="rId5"/>
            <a:stretch>
              <a:fillRect l="0" t="-89" r="0" b="-89"/>
            </a:stretch>
          </a:blipFill>
        </p:spPr>
      </p:sp>
      <p:sp>
        <p:nvSpPr>
          <p:cNvPr name="TextBox 10" id="10"/>
          <p:cNvSpPr txBox="true"/>
          <p:nvPr/>
        </p:nvSpPr>
        <p:spPr>
          <a:xfrm rot="0">
            <a:off x="6603504" y="5909816"/>
            <a:ext cx="3807321" cy="485329"/>
          </a:xfrm>
          <a:prstGeom prst="rect">
            <a:avLst/>
          </a:prstGeom>
        </p:spPr>
        <p:txBody>
          <a:bodyPr anchor="t" rtlCol="false" tIns="0" lIns="0" bIns="0" rIns="0">
            <a:spAutoFit/>
          </a:bodyPr>
          <a:lstStyle/>
          <a:p>
            <a:pPr algn="l">
              <a:lnSpc>
                <a:spcPts val="3687"/>
              </a:lnSpc>
            </a:pPr>
            <a:r>
              <a:rPr lang="en-US" sz="2937">
                <a:solidFill>
                  <a:srgbClr val="E2E6E9"/>
                </a:solidFill>
                <a:latin typeface="Merriweather"/>
                <a:ea typeface="Merriweather"/>
                <a:cs typeface="Merriweather"/>
                <a:sym typeface="Merriweather"/>
              </a:rPr>
              <a:t>Deep-Sea Clams</a:t>
            </a:r>
          </a:p>
        </p:txBody>
      </p:sp>
      <p:sp>
        <p:nvSpPr>
          <p:cNvPr name="TextBox 11" id="11"/>
          <p:cNvSpPr txBox="true"/>
          <p:nvPr/>
        </p:nvSpPr>
        <p:spPr>
          <a:xfrm rot="0">
            <a:off x="6603504" y="6482506"/>
            <a:ext cx="5080844" cy="2532310"/>
          </a:xfrm>
          <a:prstGeom prst="rect">
            <a:avLst/>
          </a:prstGeom>
        </p:spPr>
        <p:txBody>
          <a:bodyPr anchor="t" rtlCol="false" tIns="0" lIns="0" bIns="0" rIns="0">
            <a:spAutoFit/>
          </a:bodyPr>
          <a:lstStyle/>
          <a:p>
            <a:pPr algn="l">
              <a:lnSpc>
                <a:spcPts val="3812"/>
              </a:lnSpc>
            </a:pPr>
            <a:r>
              <a:rPr lang="en-US" sz="2375">
                <a:solidFill>
                  <a:srgbClr val="E2E6E9"/>
                </a:solidFill>
                <a:latin typeface="Merriweather"/>
                <a:ea typeface="Merriweather"/>
                <a:cs typeface="Merriweather"/>
                <a:sym typeface="Merriweather"/>
              </a:rPr>
              <a:t>These clams host symbiotic bacteria in their gills, which convert hydrogen sulfide into energy, supporting the clam's growth.</a:t>
            </a:r>
          </a:p>
        </p:txBody>
      </p:sp>
      <p:sp>
        <p:nvSpPr>
          <p:cNvPr name="Freeform 12" id="12" descr="preencoded.png"/>
          <p:cNvSpPr/>
          <p:nvPr/>
        </p:nvSpPr>
        <p:spPr>
          <a:xfrm flipH="false" flipV="false" rot="0">
            <a:off x="12141101" y="2398514"/>
            <a:ext cx="5080844" cy="3140125"/>
          </a:xfrm>
          <a:custGeom>
            <a:avLst/>
            <a:gdLst/>
            <a:ahLst/>
            <a:cxnLst/>
            <a:rect r="r" b="b" t="t" l="l"/>
            <a:pathLst>
              <a:path h="3140125" w="5080844">
                <a:moveTo>
                  <a:pt x="0" y="0"/>
                </a:moveTo>
                <a:lnTo>
                  <a:pt x="5080844" y="0"/>
                </a:lnTo>
                <a:lnTo>
                  <a:pt x="5080844" y="3140125"/>
                </a:lnTo>
                <a:lnTo>
                  <a:pt x="0" y="3140125"/>
                </a:lnTo>
                <a:lnTo>
                  <a:pt x="0" y="0"/>
                </a:lnTo>
                <a:close/>
              </a:path>
            </a:pathLst>
          </a:custGeom>
          <a:blipFill>
            <a:blip r:embed="rId6"/>
            <a:stretch>
              <a:fillRect l="0" t="-89" r="0" b="-89"/>
            </a:stretch>
          </a:blipFill>
        </p:spPr>
      </p:sp>
      <p:sp>
        <p:nvSpPr>
          <p:cNvPr name="TextBox 13" id="13"/>
          <p:cNvSpPr txBox="true"/>
          <p:nvPr/>
        </p:nvSpPr>
        <p:spPr>
          <a:xfrm rot="0">
            <a:off x="12141101" y="5909816"/>
            <a:ext cx="3807321" cy="485329"/>
          </a:xfrm>
          <a:prstGeom prst="rect">
            <a:avLst/>
          </a:prstGeom>
        </p:spPr>
        <p:txBody>
          <a:bodyPr anchor="t" rtlCol="false" tIns="0" lIns="0" bIns="0" rIns="0">
            <a:spAutoFit/>
          </a:bodyPr>
          <a:lstStyle/>
          <a:p>
            <a:pPr algn="l">
              <a:lnSpc>
                <a:spcPts val="3687"/>
              </a:lnSpc>
            </a:pPr>
            <a:r>
              <a:rPr lang="en-US" sz="2937">
                <a:solidFill>
                  <a:srgbClr val="E2E6E9"/>
                </a:solidFill>
                <a:latin typeface="Merriweather"/>
                <a:ea typeface="Merriweather"/>
                <a:cs typeface="Merriweather"/>
                <a:sym typeface="Merriweather"/>
              </a:rPr>
              <a:t>Blind Crabs</a:t>
            </a:r>
          </a:p>
        </p:txBody>
      </p:sp>
      <p:sp>
        <p:nvSpPr>
          <p:cNvPr name="TextBox 14" id="14"/>
          <p:cNvSpPr txBox="true"/>
          <p:nvPr/>
        </p:nvSpPr>
        <p:spPr>
          <a:xfrm rot="0">
            <a:off x="12141101" y="6482506"/>
            <a:ext cx="5080844" cy="2044899"/>
          </a:xfrm>
          <a:prstGeom prst="rect">
            <a:avLst/>
          </a:prstGeom>
        </p:spPr>
        <p:txBody>
          <a:bodyPr anchor="t" rtlCol="false" tIns="0" lIns="0" bIns="0" rIns="0">
            <a:spAutoFit/>
          </a:bodyPr>
          <a:lstStyle/>
          <a:p>
            <a:pPr algn="l">
              <a:lnSpc>
                <a:spcPts val="3812"/>
              </a:lnSpc>
            </a:pPr>
            <a:r>
              <a:rPr lang="en-US" sz="2375">
                <a:solidFill>
                  <a:srgbClr val="E2E6E9"/>
                </a:solidFill>
                <a:latin typeface="Merriweather"/>
                <a:ea typeface="Merriweather"/>
                <a:cs typeface="Merriweather"/>
                <a:sym typeface="Merriweather"/>
              </a:rPr>
              <a:t>These crabs have adapted to the dark depths, with reduced eyesight and sensitive antennae to navigate their surroundings.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DAGStMWVOmY</dc:identifier>
  <dcterms:modified xsi:type="dcterms:W3CDTF">2011-08-01T06:04:30Z</dcterms:modified>
  <cp:revision>1</cp:revision>
  <dc:title>Ecosystems-of-an-Ocean-World-Chemosynthesis-Based-Life.pptx</dc:title>
</cp:coreProperties>
</file>